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Inter" panose="020B0604020202020204" charset="0"/>
      <p:regular r:id="rId14"/>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7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100" d="100"/>
          <a:sy n="100" d="100"/>
        </p:scale>
        <p:origin x="1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42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864037" y="1981676"/>
            <a:ext cx="11169253" cy="809982"/>
          </a:xfrm>
          <a:prstGeom prst="rect">
            <a:avLst/>
          </a:prstGeom>
          <a:noFill/>
          <a:ln/>
        </p:spPr>
        <p:txBody>
          <a:bodyPr wrap="none" lIns="0" tIns="0" rIns="0" bIns="0" rtlCol="0" anchor="t"/>
          <a:lstStyle/>
          <a:p>
            <a:pPr marL="0" indent="0" algn="l">
              <a:lnSpc>
                <a:spcPts val="6350"/>
              </a:lnSpc>
              <a:buNone/>
            </a:pPr>
            <a:r>
              <a:rPr lang="en-US" sz="5100" b="1" dirty="0">
                <a:solidFill>
                  <a:srgbClr val="FF8AAF"/>
                </a:solidFill>
                <a:latin typeface="Petrona Bold" pitchFamily="34" charset="0"/>
                <a:ea typeface="Petrona Bold" pitchFamily="34" charset="-122"/>
                <a:cs typeface="Petrona Bold" pitchFamily="34" charset="-120"/>
              </a:rPr>
              <a:t>PROJETO DE MINERAÇÃO DE DADOS</a:t>
            </a:r>
            <a:endParaRPr lang="en-US" sz="5100" dirty="0"/>
          </a:p>
        </p:txBody>
      </p:sp>
      <p:sp>
        <p:nvSpPr>
          <p:cNvPr id="5" name="Text 2"/>
          <p:cNvSpPr/>
          <p:nvPr/>
        </p:nvSpPr>
        <p:spPr>
          <a:xfrm>
            <a:off x="864037" y="3161943"/>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E0D6DE"/>
                </a:solidFill>
                <a:latin typeface="Inter" pitchFamily="34" charset="0"/>
                <a:ea typeface="Inter" pitchFamily="34" charset="-122"/>
                <a:cs typeface="Inter" pitchFamily="34" charset="-120"/>
              </a:rPr>
              <a:t>UNIVERSIDADE ESTÁCIO DE SÁ</a:t>
            </a:r>
            <a:endParaRPr lang="en-US" sz="1900" dirty="0"/>
          </a:p>
        </p:txBody>
      </p:sp>
      <p:sp>
        <p:nvSpPr>
          <p:cNvPr id="6" name="Text 3"/>
          <p:cNvSpPr/>
          <p:nvPr/>
        </p:nvSpPr>
        <p:spPr>
          <a:xfrm>
            <a:off x="864037" y="3834646"/>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E0D6DE"/>
                </a:solidFill>
                <a:latin typeface="Inter" pitchFamily="34" charset="0"/>
                <a:ea typeface="Inter" pitchFamily="34" charset="-122"/>
                <a:cs typeface="Inter" pitchFamily="34" charset="-120"/>
              </a:rPr>
              <a:t>VICE-REITORIA DE PÓS-GRADUAÇÃO, PESQUISA E EXTENSÃO</a:t>
            </a:r>
            <a:endParaRPr lang="en-US" sz="1900" dirty="0"/>
          </a:p>
        </p:txBody>
      </p:sp>
      <p:sp>
        <p:nvSpPr>
          <p:cNvPr id="7" name="Text 4"/>
          <p:cNvSpPr/>
          <p:nvPr/>
        </p:nvSpPr>
        <p:spPr>
          <a:xfrm>
            <a:off x="864037" y="4507349"/>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E0D6DE"/>
                </a:solidFill>
                <a:latin typeface="Inter" pitchFamily="34" charset="0"/>
                <a:ea typeface="Inter" pitchFamily="34" charset="-122"/>
                <a:cs typeface="Inter" pitchFamily="34" charset="-120"/>
              </a:rPr>
              <a:t>Marcos Paulo Silvério Alves Nery de Souza</a:t>
            </a:r>
            <a:endParaRPr lang="en-US" sz="1900" dirty="0"/>
          </a:p>
        </p:txBody>
      </p:sp>
      <p:sp>
        <p:nvSpPr>
          <p:cNvPr id="8" name="Text 5"/>
          <p:cNvSpPr/>
          <p:nvPr/>
        </p:nvSpPr>
        <p:spPr>
          <a:xfrm>
            <a:off x="864037" y="5180052"/>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E0D6DE"/>
                </a:solidFill>
                <a:latin typeface="Inter" pitchFamily="34" charset="0"/>
                <a:ea typeface="Inter" pitchFamily="34" charset="-122"/>
                <a:cs typeface="Inter" pitchFamily="34" charset="-120"/>
              </a:rPr>
              <a:t>Rio de Janeiro</a:t>
            </a:r>
            <a:endParaRPr lang="en-US" sz="1900" dirty="0"/>
          </a:p>
        </p:txBody>
      </p:sp>
      <p:sp>
        <p:nvSpPr>
          <p:cNvPr id="9" name="Text 6"/>
          <p:cNvSpPr/>
          <p:nvPr/>
        </p:nvSpPr>
        <p:spPr>
          <a:xfrm>
            <a:off x="864037" y="5852755"/>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E0D6DE"/>
                </a:solidFill>
                <a:latin typeface="Inter" pitchFamily="34" charset="0"/>
                <a:ea typeface="Inter" pitchFamily="34" charset="-122"/>
                <a:cs typeface="Inter" pitchFamily="34" charset="-120"/>
              </a:rPr>
              <a:t>2025</a:t>
            </a:r>
            <a:endParaRPr lang="en-US" sz="1900"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72096" y="339448"/>
            <a:ext cx="2461734" cy="306450"/>
          </a:xfrm>
          <a:prstGeom prst="rect">
            <a:avLst/>
          </a:prstGeom>
          <a:noFill/>
          <a:ln/>
        </p:spPr>
        <p:txBody>
          <a:bodyPr wrap="none" lIns="0" tIns="0" rIns="0" bIns="0" rtlCol="0" anchor="t"/>
          <a:lstStyle/>
          <a:p>
            <a:pPr marL="0" indent="0" algn="l">
              <a:lnSpc>
                <a:spcPts val="3150"/>
              </a:lnSpc>
              <a:buNone/>
            </a:pPr>
            <a:r>
              <a:rPr lang="en-US" sz="2550" b="1" dirty="0">
                <a:solidFill>
                  <a:srgbClr val="FF8AAF"/>
                </a:solidFill>
                <a:latin typeface="Petrona Bold" pitchFamily="34" charset="0"/>
                <a:ea typeface="Petrona Bold" pitchFamily="34" charset="-122"/>
                <a:cs typeface="Petrona Bold" pitchFamily="34" charset="-120"/>
              </a:rPr>
              <a:t>ANEXOS</a:t>
            </a:r>
            <a:endParaRPr lang="en-US" sz="2550" dirty="0"/>
          </a:p>
        </p:txBody>
      </p:sp>
      <p:sp>
        <p:nvSpPr>
          <p:cNvPr id="3" name="Text 1"/>
          <p:cNvSpPr/>
          <p:nvPr/>
        </p:nvSpPr>
        <p:spPr>
          <a:xfrm>
            <a:off x="572095" y="929640"/>
            <a:ext cx="1595387" cy="153225"/>
          </a:xfrm>
          <a:prstGeom prst="rect">
            <a:avLst/>
          </a:prstGeom>
          <a:noFill/>
          <a:ln/>
        </p:spPr>
        <p:txBody>
          <a:bodyPr wrap="none" lIns="0" tIns="0" rIns="0" bIns="0" rtlCol="0" anchor="t"/>
          <a:lstStyle/>
          <a:p>
            <a:pPr marL="0" indent="0" algn="l">
              <a:lnSpc>
                <a:spcPts val="1550"/>
              </a:lnSpc>
              <a:buNone/>
            </a:pPr>
            <a:r>
              <a:rPr lang="en-US" sz="1600" b="1" dirty="0">
                <a:solidFill>
                  <a:srgbClr val="FF8AAF"/>
                </a:solidFill>
                <a:latin typeface="Petrona Bold" pitchFamily="34" charset="0"/>
                <a:ea typeface="Petrona Bold" pitchFamily="34" charset="-122"/>
                <a:cs typeface="Petrona Bold" pitchFamily="34" charset="-120"/>
              </a:rPr>
              <a:t>Informativo sobre os Scripts</a:t>
            </a:r>
            <a:endParaRPr lang="en-US" sz="1600" dirty="0"/>
          </a:p>
        </p:txBody>
      </p:sp>
      <p:sp>
        <p:nvSpPr>
          <p:cNvPr id="4" name="Text 2"/>
          <p:cNvSpPr/>
          <p:nvPr/>
        </p:nvSpPr>
        <p:spPr>
          <a:xfrm>
            <a:off x="572096" y="1317309"/>
            <a:ext cx="10245468" cy="149442"/>
          </a:xfrm>
          <a:prstGeom prst="rect">
            <a:avLst/>
          </a:prstGeom>
          <a:noFill/>
          <a:ln/>
        </p:spPr>
        <p:txBody>
          <a:bodyPr wrap="non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Anexo: Scripts e Metodologia – O projeto foi desenvolvido com uma metodologia clara e documentada, que pode ser replicada para futuras análises. Foram criados três scripts principais, cada um com uma função específica:</a:t>
            </a:r>
            <a:endParaRPr lang="en-US" sz="950" dirty="0"/>
          </a:p>
        </p:txBody>
      </p:sp>
      <p:sp>
        <p:nvSpPr>
          <p:cNvPr id="5" name="Text 3"/>
          <p:cNvSpPr/>
          <p:nvPr/>
        </p:nvSpPr>
        <p:spPr>
          <a:xfrm>
            <a:off x="572096" y="1777008"/>
            <a:ext cx="1230868" cy="153225"/>
          </a:xfrm>
          <a:prstGeom prst="rect">
            <a:avLst/>
          </a:prstGeom>
          <a:noFill/>
          <a:ln/>
        </p:spPr>
        <p:txBody>
          <a:bodyPr wrap="none" lIns="0" tIns="0" rIns="0" bIns="0" rtlCol="0" anchor="t"/>
          <a:lstStyle/>
          <a:p>
            <a:pPr marL="0" indent="0" algn="l">
              <a:lnSpc>
                <a:spcPts val="1550"/>
              </a:lnSpc>
              <a:buNone/>
            </a:pPr>
            <a:r>
              <a:rPr lang="en-US" sz="1250" b="1" dirty="0">
                <a:solidFill>
                  <a:srgbClr val="876CD4"/>
                </a:solidFill>
                <a:latin typeface="Petrona Bold" pitchFamily="34" charset="0"/>
                <a:ea typeface="Petrona Bold" pitchFamily="34" charset="-122"/>
                <a:cs typeface="Petrona Bold" pitchFamily="34" charset="-120"/>
              </a:rPr>
              <a:t>preparar_dados.py</a:t>
            </a:r>
            <a:endParaRPr lang="en-US" sz="1250" dirty="0"/>
          </a:p>
        </p:txBody>
      </p:sp>
      <p:sp>
        <p:nvSpPr>
          <p:cNvPr id="6" name="Text 4"/>
          <p:cNvSpPr/>
          <p:nvPr/>
        </p:nvSpPr>
        <p:spPr>
          <a:xfrm>
            <a:off x="572096" y="2102882"/>
            <a:ext cx="3227770" cy="298883"/>
          </a:xfrm>
          <a:prstGeom prst="rect">
            <a:avLst/>
          </a:prstGeom>
          <a:noFill/>
          <a:ln/>
        </p:spPr>
        <p:txBody>
          <a:bodyPr wrap="squar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Responsável pela limpeza, padronização e enriquecimento da base de dados.</a:t>
            </a:r>
            <a:endParaRPr lang="en-US" sz="950" dirty="0"/>
          </a:p>
        </p:txBody>
      </p:sp>
      <p:sp>
        <p:nvSpPr>
          <p:cNvPr id="7" name="Text 5"/>
          <p:cNvSpPr/>
          <p:nvPr/>
        </p:nvSpPr>
        <p:spPr>
          <a:xfrm>
            <a:off x="5129452" y="1777008"/>
            <a:ext cx="1342756" cy="153225"/>
          </a:xfrm>
          <a:prstGeom prst="rect">
            <a:avLst/>
          </a:prstGeom>
          <a:noFill/>
          <a:ln/>
        </p:spPr>
        <p:txBody>
          <a:bodyPr wrap="none" lIns="0" tIns="0" rIns="0" bIns="0" rtlCol="0" anchor="t"/>
          <a:lstStyle/>
          <a:p>
            <a:pPr marL="0" indent="0" algn="l">
              <a:lnSpc>
                <a:spcPts val="1550"/>
              </a:lnSpc>
              <a:buNone/>
            </a:pPr>
            <a:r>
              <a:rPr lang="en-US" sz="1250" b="1" dirty="0">
                <a:solidFill>
                  <a:srgbClr val="876CD4"/>
                </a:solidFill>
                <a:latin typeface="Petrona Bold" pitchFamily="34" charset="0"/>
                <a:ea typeface="Petrona Bold" pitchFamily="34" charset="-122"/>
                <a:cs typeface="Petrona Bold" pitchFamily="34" charset="-120"/>
              </a:rPr>
              <a:t>analise_exploratoria.py</a:t>
            </a:r>
            <a:endParaRPr lang="en-US" sz="1250" dirty="0"/>
          </a:p>
        </p:txBody>
      </p:sp>
      <p:sp>
        <p:nvSpPr>
          <p:cNvPr id="8" name="Text 6"/>
          <p:cNvSpPr/>
          <p:nvPr/>
        </p:nvSpPr>
        <p:spPr>
          <a:xfrm>
            <a:off x="5129452" y="2102882"/>
            <a:ext cx="3227770" cy="298883"/>
          </a:xfrm>
          <a:prstGeom prst="rect">
            <a:avLst/>
          </a:prstGeom>
          <a:noFill/>
          <a:ln/>
        </p:spPr>
        <p:txBody>
          <a:bodyPr wrap="squar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Utilizado para a geração dos gráficos e visualizações iniciais do perfil do cliente.</a:t>
            </a:r>
            <a:endParaRPr lang="en-US" sz="950" dirty="0"/>
          </a:p>
        </p:txBody>
      </p:sp>
      <p:sp>
        <p:nvSpPr>
          <p:cNvPr id="9" name="Text 7"/>
          <p:cNvSpPr/>
          <p:nvPr/>
        </p:nvSpPr>
        <p:spPr>
          <a:xfrm>
            <a:off x="9686807" y="1777008"/>
            <a:ext cx="1417198" cy="153225"/>
          </a:xfrm>
          <a:prstGeom prst="rect">
            <a:avLst/>
          </a:prstGeom>
          <a:noFill/>
          <a:ln/>
        </p:spPr>
        <p:txBody>
          <a:bodyPr wrap="none" lIns="0" tIns="0" rIns="0" bIns="0" rtlCol="0" anchor="t"/>
          <a:lstStyle/>
          <a:p>
            <a:pPr marL="0" indent="0" algn="l">
              <a:lnSpc>
                <a:spcPts val="1550"/>
              </a:lnSpc>
              <a:buNone/>
            </a:pPr>
            <a:r>
              <a:rPr lang="en-US" sz="1250" b="1" dirty="0">
                <a:solidFill>
                  <a:srgbClr val="876CD4"/>
                </a:solidFill>
                <a:latin typeface="Petrona Bold" pitchFamily="34" charset="0"/>
                <a:ea typeface="Petrona Bold" pitchFamily="34" charset="-122"/>
                <a:cs typeface="Petrona Bold" pitchFamily="34" charset="-120"/>
              </a:rPr>
              <a:t>segmentacao_clientes.py</a:t>
            </a:r>
            <a:endParaRPr lang="en-US" sz="1250" dirty="0"/>
          </a:p>
        </p:txBody>
      </p:sp>
      <p:sp>
        <p:nvSpPr>
          <p:cNvPr id="10" name="Text 8"/>
          <p:cNvSpPr/>
          <p:nvPr/>
        </p:nvSpPr>
        <p:spPr>
          <a:xfrm>
            <a:off x="9686806" y="2102882"/>
            <a:ext cx="3332514" cy="298883"/>
          </a:xfrm>
          <a:prstGeom prst="rect">
            <a:avLst/>
          </a:prstGeom>
          <a:noFill/>
          <a:ln/>
        </p:spPr>
        <p:txBody>
          <a:bodyPr wrap="square" lIns="0" tIns="0" rIns="0" bIns="0" rtlCol="0" anchor="t"/>
          <a:lstStyle/>
          <a:p>
            <a:pPr marL="0" indent="0" algn="l">
              <a:lnSpc>
                <a:spcPts val="1550"/>
              </a:lnSpc>
              <a:buNone/>
            </a:pPr>
            <a:r>
              <a:rPr lang="en-US" sz="950" dirty="0">
                <a:solidFill>
                  <a:srgbClr val="E0D6DE"/>
                </a:solidFill>
                <a:latin typeface="Inter" pitchFamily="34" charset="0"/>
                <a:ea typeface="Inter" pitchFamily="34" charset="-122"/>
                <a:cs typeface="Inter" pitchFamily="34" charset="-120"/>
              </a:rPr>
              <a:t>Contém o modelo de machine learning (K-Means) para a segmentação de clientes.</a:t>
            </a:r>
            <a:endParaRPr lang="en-US" sz="950" dirty="0"/>
          </a:p>
        </p:txBody>
      </p:sp>
      <p:pic>
        <p:nvPicPr>
          <p:cNvPr id="12" name="Image 0" descr="preencoded.png"/>
          <p:cNvPicPr>
            <a:picLocks noChangeAspect="1"/>
          </p:cNvPicPr>
          <p:nvPr/>
        </p:nvPicPr>
        <p:blipFill>
          <a:blip r:embed="rId3"/>
          <a:stretch>
            <a:fillRect/>
          </a:stretch>
        </p:blipFill>
        <p:spPr>
          <a:xfrm>
            <a:off x="1921924" y="3220473"/>
            <a:ext cx="10245468" cy="5009127"/>
          </a:xfrm>
          <a:prstGeom prst="rect">
            <a:avLst/>
          </a:prstGeom>
        </p:spPr>
      </p:pic>
      <p:sp>
        <p:nvSpPr>
          <p:cNvPr id="14" name="Text 10"/>
          <p:cNvSpPr/>
          <p:nvPr/>
        </p:nvSpPr>
        <p:spPr>
          <a:xfrm>
            <a:off x="2226245" y="3158801"/>
            <a:ext cx="2210768" cy="595215"/>
          </a:xfrm>
          <a:prstGeom prst="rect">
            <a:avLst/>
          </a:prstGeom>
          <a:noFill/>
          <a:ln/>
        </p:spPr>
        <p:txBody>
          <a:bodyPr wrap="square" lIns="0" tIns="0" rIns="0" bIns="0" rtlCol="0" anchor="t"/>
          <a:lstStyle/>
          <a:p>
            <a:pPr marL="0" indent="0" algn="ctr">
              <a:lnSpc>
                <a:spcPts val="1750"/>
              </a:lnSpc>
              <a:buNone/>
            </a:pPr>
            <a:r>
              <a:rPr lang="en-US" sz="1400" b="1" dirty="0">
                <a:solidFill>
                  <a:srgbClr val="FF8AAF"/>
                </a:solidFill>
                <a:latin typeface="Petrona Bold" pitchFamily="34" charset="0"/>
                <a:ea typeface="Petrona Bold" pitchFamily="34" charset="-122"/>
                <a:cs typeface="Petrona Bold" pitchFamily="34" charset="-120"/>
              </a:rPr>
              <a:t>Parcerias Comunitárias</a:t>
            </a:r>
            <a:endParaRPr lang="en-US" sz="1400" dirty="0"/>
          </a:p>
        </p:txBody>
      </p:sp>
      <p:sp>
        <p:nvSpPr>
          <p:cNvPr id="15" name="Text 11"/>
          <p:cNvSpPr/>
          <p:nvPr/>
        </p:nvSpPr>
        <p:spPr>
          <a:xfrm>
            <a:off x="2204979" y="3581360"/>
            <a:ext cx="2210768" cy="453497"/>
          </a:xfrm>
          <a:prstGeom prst="rect">
            <a:avLst/>
          </a:prstGeom>
          <a:noFill/>
          <a:ln/>
        </p:spPr>
        <p:txBody>
          <a:bodyPr wrap="square" lIns="0" tIns="0" rIns="0" bIns="0" rtlCol="0" anchor="t"/>
          <a:lstStyle/>
          <a:p>
            <a:pPr marL="0" indent="0" algn="ctr">
              <a:lnSpc>
                <a:spcPts val="1350"/>
              </a:lnSpc>
              <a:buNone/>
            </a:pPr>
            <a:r>
              <a:rPr lang="en-US" sz="1100" dirty="0">
                <a:solidFill>
                  <a:srgbClr val="E0D6DE"/>
                </a:solidFill>
                <a:latin typeface="Inter" pitchFamily="34" charset="0"/>
                <a:ea typeface="Inter" pitchFamily="34" charset="-122"/>
                <a:cs typeface="Inter" pitchFamily="34" charset="-120"/>
              </a:rPr>
              <a:t>Doações e educação alimentar local</a:t>
            </a:r>
            <a:endParaRPr lang="en-US" sz="1100" dirty="0"/>
          </a:p>
        </p:txBody>
      </p:sp>
      <p:sp>
        <p:nvSpPr>
          <p:cNvPr id="17" name="Text 12"/>
          <p:cNvSpPr/>
          <p:nvPr/>
        </p:nvSpPr>
        <p:spPr>
          <a:xfrm>
            <a:off x="9752475" y="3148882"/>
            <a:ext cx="2210769" cy="595215"/>
          </a:xfrm>
          <a:prstGeom prst="rect">
            <a:avLst/>
          </a:prstGeom>
          <a:noFill/>
          <a:ln/>
        </p:spPr>
        <p:txBody>
          <a:bodyPr wrap="square" lIns="0" tIns="0" rIns="0" bIns="0" rtlCol="0" anchor="t"/>
          <a:lstStyle/>
          <a:p>
            <a:pPr marL="0" indent="0" algn="ctr">
              <a:lnSpc>
                <a:spcPts val="1750"/>
              </a:lnSpc>
              <a:buNone/>
            </a:pPr>
            <a:r>
              <a:rPr lang="en-US" sz="1400" b="1" dirty="0">
                <a:solidFill>
                  <a:srgbClr val="FF8AAF"/>
                </a:solidFill>
                <a:latin typeface="Petrona Bold" pitchFamily="34" charset="0"/>
                <a:ea typeface="Petrona Bold" pitchFamily="34" charset="-122"/>
                <a:cs typeface="Petrona Bold" pitchFamily="34" charset="-120"/>
              </a:rPr>
              <a:t>Segmentação de Clientes</a:t>
            </a:r>
            <a:endParaRPr lang="en-US" sz="1400" dirty="0"/>
          </a:p>
        </p:txBody>
      </p:sp>
      <p:sp>
        <p:nvSpPr>
          <p:cNvPr id="18" name="Text 13"/>
          <p:cNvSpPr/>
          <p:nvPr/>
        </p:nvSpPr>
        <p:spPr>
          <a:xfrm>
            <a:off x="9656778" y="3567914"/>
            <a:ext cx="2210769" cy="453497"/>
          </a:xfrm>
          <a:prstGeom prst="rect">
            <a:avLst/>
          </a:prstGeom>
          <a:noFill/>
          <a:ln/>
        </p:spPr>
        <p:txBody>
          <a:bodyPr wrap="square" lIns="0" tIns="0" rIns="0" bIns="0" rtlCol="0" anchor="t"/>
          <a:lstStyle/>
          <a:p>
            <a:pPr marL="0" indent="0" algn="ctr">
              <a:lnSpc>
                <a:spcPts val="1350"/>
              </a:lnSpc>
              <a:buNone/>
            </a:pPr>
            <a:r>
              <a:rPr lang="en-US" sz="1100" dirty="0">
                <a:solidFill>
                  <a:srgbClr val="E0D6DE"/>
                </a:solidFill>
                <a:latin typeface="Inter" pitchFamily="34" charset="0"/>
                <a:ea typeface="Inter" pitchFamily="34" charset="-122"/>
                <a:cs typeface="Inter" pitchFamily="34" charset="-120"/>
              </a:rPr>
              <a:t>Identificar cluster de alto potencial</a:t>
            </a:r>
            <a:endParaRPr lang="en-US" sz="1100" dirty="0"/>
          </a:p>
        </p:txBody>
      </p:sp>
      <p:sp>
        <p:nvSpPr>
          <p:cNvPr id="20" name="Text 14"/>
          <p:cNvSpPr/>
          <p:nvPr/>
        </p:nvSpPr>
        <p:spPr>
          <a:xfrm>
            <a:off x="2226245" y="5806612"/>
            <a:ext cx="2210768" cy="595215"/>
          </a:xfrm>
          <a:prstGeom prst="rect">
            <a:avLst/>
          </a:prstGeom>
          <a:noFill/>
          <a:ln/>
        </p:spPr>
        <p:txBody>
          <a:bodyPr wrap="square" lIns="0" tIns="0" rIns="0" bIns="0" rtlCol="0" anchor="t"/>
          <a:lstStyle/>
          <a:p>
            <a:pPr marL="0" indent="0" algn="ctr">
              <a:lnSpc>
                <a:spcPts val="1750"/>
              </a:lnSpc>
              <a:buNone/>
            </a:pPr>
            <a:r>
              <a:rPr lang="en-US" sz="1400" b="1" dirty="0">
                <a:solidFill>
                  <a:srgbClr val="FF8AAF"/>
                </a:solidFill>
                <a:latin typeface="Petrona Bold" pitchFamily="34" charset="0"/>
                <a:ea typeface="Petrona Bold" pitchFamily="34" charset="-122"/>
                <a:cs typeface="Petrona Bold" pitchFamily="34" charset="-120"/>
              </a:rPr>
              <a:t>Programa de Fidelidade</a:t>
            </a:r>
            <a:endParaRPr lang="en-US" sz="1400" dirty="0"/>
          </a:p>
        </p:txBody>
      </p:sp>
      <p:sp>
        <p:nvSpPr>
          <p:cNvPr id="21" name="Text 15"/>
          <p:cNvSpPr/>
          <p:nvPr/>
        </p:nvSpPr>
        <p:spPr>
          <a:xfrm>
            <a:off x="2204979" y="6205413"/>
            <a:ext cx="2210768" cy="453498"/>
          </a:xfrm>
          <a:prstGeom prst="rect">
            <a:avLst/>
          </a:prstGeom>
          <a:noFill/>
          <a:ln/>
        </p:spPr>
        <p:txBody>
          <a:bodyPr wrap="square" lIns="0" tIns="0" rIns="0" bIns="0" rtlCol="0" anchor="t"/>
          <a:lstStyle/>
          <a:p>
            <a:pPr marL="0" indent="0" algn="ctr">
              <a:lnSpc>
                <a:spcPts val="1350"/>
              </a:lnSpc>
              <a:buNone/>
            </a:pPr>
            <a:r>
              <a:rPr lang="en-US" sz="1100" dirty="0">
                <a:solidFill>
                  <a:srgbClr val="E0D6DE"/>
                </a:solidFill>
                <a:latin typeface="Inter" pitchFamily="34" charset="0"/>
                <a:ea typeface="Inter" pitchFamily="34" charset="-122"/>
                <a:cs typeface="Inter" pitchFamily="34" charset="-120"/>
              </a:rPr>
              <a:t>Pontos que geram doações e descontos</a:t>
            </a:r>
            <a:endParaRPr lang="en-US" sz="1100" dirty="0"/>
          </a:p>
        </p:txBody>
      </p:sp>
      <p:sp>
        <p:nvSpPr>
          <p:cNvPr id="23" name="Text 16"/>
          <p:cNvSpPr/>
          <p:nvPr/>
        </p:nvSpPr>
        <p:spPr>
          <a:xfrm>
            <a:off x="9670230" y="5806613"/>
            <a:ext cx="2210769" cy="595215"/>
          </a:xfrm>
          <a:prstGeom prst="rect">
            <a:avLst/>
          </a:prstGeom>
          <a:noFill/>
          <a:ln/>
        </p:spPr>
        <p:txBody>
          <a:bodyPr wrap="square" lIns="0" tIns="0" rIns="0" bIns="0" rtlCol="0" anchor="t"/>
          <a:lstStyle/>
          <a:p>
            <a:pPr marL="0" indent="0" algn="ctr">
              <a:lnSpc>
                <a:spcPts val="1750"/>
              </a:lnSpc>
              <a:buNone/>
            </a:pPr>
            <a:r>
              <a:rPr lang="en-US" sz="1400" b="1" dirty="0">
                <a:solidFill>
                  <a:srgbClr val="FF8AAF"/>
                </a:solidFill>
                <a:latin typeface="Petrona Bold" pitchFamily="34" charset="0"/>
                <a:ea typeface="Petrona Bold" pitchFamily="34" charset="-122"/>
                <a:cs typeface="Petrona Bold" pitchFamily="34" charset="-120"/>
              </a:rPr>
              <a:t>Comunicação Personalizada</a:t>
            </a:r>
            <a:endParaRPr lang="en-US" sz="1400" dirty="0"/>
          </a:p>
        </p:txBody>
      </p:sp>
      <p:sp>
        <p:nvSpPr>
          <p:cNvPr id="24" name="Text 17"/>
          <p:cNvSpPr/>
          <p:nvPr/>
        </p:nvSpPr>
        <p:spPr>
          <a:xfrm>
            <a:off x="9691496" y="6175079"/>
            <a:ext cx="2210769" cy="453498"/>
          </a:xfrm>
          <a:prstGeom prst="rect">
            <a:avLst/>
          </a:prstGeom>
          <a:noFill/>
          <a:ln/>
        </p:spPr>
        <p:txBody>
          <a:bodyPr wrap="square" lIns="0" tIns="0" rIns="0" bIns="0" rtlCol="0" anchor="t"/>
          <a:lstStyle/>
          <a:p>
            <a:pPr marL="0" indent="0" algn="ctr">
              <a:lnSpc>
                <a:spcPts val="1350"/>
              </a:lnSpc>
              <a:buNone/>
            </a:pPr>
            <a:r>
              <a:rPr lang="en-US" sz="1100" dirty="0">
                <a:solidFill>
                  <a:srgbClr val="E0D6DE"/>
                </a:solidFill>
                <a:latin typeface="Inter" pitchFamily="34" charset="0"/>
                <a:ea typeface="Inter" pitchFamily="34" charset="-122"/>
                <a:cs typeface="Inter" pitchFamily="34" charset="-120"/>
              </a:rPr>
              <a:t>Mensagens e ofertas por canal</a:t>
            </a:r>
            <a:endParaRPr lang="en-US" sz="1100" dirty="0"/>
          </a:p>
        </p:txBody>
      </p:sp>
      <p:sp>
        <p:nvSpPr>
          <p:cNvPr id="56" name="Retângulo 55">
            <a:extLst>
              <a:ext uri="{FF2B5EF4-FFF2-40B4-BE49-F238E27FC236}">
                <a16:creationId xmlns:a16="http://schemas.microsoft.com/office/drawing/2014/main" id="{6A772327-D319-B560-03C9-3F45218E2359}"/>
              </a:ext>
            </a:extLst>
          </p:cNvPr>
          <p:cNvSpPr/>
          <p:nvPr/>
        </p:nvSpPr>
        <p:spPr>
          <a:xfrm>
            <a:off x="12776200" y="7696200"/>
            <a:ext cx="1752600" cy="474133"/>
          </a:xfrm>
          <a:prstGeom prst="rect">
            <a:avLst/>
          </a:prstGeom>
          <a:solidFill>
            <a:srgbClr val="0C0726"/>
          </a:solidFill>
          <a:ln>
            <a:solidFill>
              <a:srgbClr val="0C07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18"/>
          <p:cNvSpPr/>
          <p:nvPr/>
        </p:nvSpPr>
        <p:spPr>
          <a:xfrm>
            <a:off x="7307580" y="2454636"/>
            <a:ext cx="15240" cy="4324112"/>
          </a:xfrm>
          <a:prstGeom prst="roundRect">
            <a:avLst>
              <a:gd name="adj" fmla="val 340200"/>
            </a:avLst>
          </a:prstGeom>
          <a:solidFill>
            <a:srgbClr val="48367C"/>
          </a:solidFill>
          <a:ln/>
        </p:spPr>
      </p:sp>
      <p:sp>
        <p:nvSpPr>
          <p:cNvPr id="26" name="Shape 19"/>
          <p:cNvSpPr/>
          <p:nvPr/>
        </p:nvSpPr>
        <p:spPr>
          <a:xfrm>
            <a:off x="6821329" y="2585843"/>
            <a:ext cx="370284" cy="15240"/>
          </a:xfrm>
          <a:prstGeom prst="roundRect">
            <a:avLst>
              <a:gd name="adj" fmla="val 340200"/>
            </a:avLst>
          </a:prstGeom>
          <a:solidFill>
            <a:srgbClr val="48367C"/>
          </a:solidFill>
          <a:ln/>
        </p:spPr>
      </p:sp>
      <p:sp>
        <p:nvSpPr>
          <p:cNvPr id="27" name="Shape 20"/>
          <p:cNvSpPr/>
          <p:nvPr/>
        </p:nvSpPr>
        <p:spPr>
          <a:xfrm>
            <a:off x="7176373" y="2454636"/>
            <a:ext cx="277654" cy="277654"/>
          </a:xfrm>
          <a:prstGeom prst="roundRect">
            <a:avLst>
              <a:gd name="adj" fmla="val 18673"/>
            </a:avLst>
          </a:prstGeom>
          <a:solidFill>
            <a:srgbClr val="2F1D63"/>
          </a:solidFill>
          <a:ln w="7620">
            <a:solidFill>
              <a:srgbClr val="48367C"/>
            </a:solidFill>
            <a:prstDash val="solid"/>
          </a:ln>
        </p:spPr>
      </p:sp>
      <p:sp>
        <p:nvSpPr>
          <p:cNvPr id="28" name="Text 21"/>
          <p:cNvSpPr/>
          <p:nvPr/>
        </p:nvSpPr>
        <p:spPr>
          <a:xfrm>
            <a:off x="7218045" y="2471960"/>
            <a:ext cx="194310" cy="243007"/>
          </a:xfrm>
          <a:prstGeom prst="rect">
            <a:avLst/>
          </a:prstGeom>
          <a:noFill/>
          <a:ln/>
        </p:spPr>
        <p:txBody>
          <a:bodyPr wrap="none" lIns="0" tIns="0" rIns="0" bIns="0" rtlCol="0" anchor="t"/>
          <a:lstStyle/>
          <a:p>
            <a:pPr marL="0" indent="0" algn="ctr">
              <a:lnSpc>
                <a:spcPts val="1500"/>
              </a:lnSpc>
              <a:buNone/>
            </a:pPr>
            <a:r>
              <a:rPr lang="en-US" sz="1500" b="1" dirty="0">
                <a:solidFill>
                  <a:srgbClr val="E0D6DE"/>
                </a:solidFill>
                <a:latin typeface="Petrona Bold" pitchFamily="34" charset="0"/>
                <a:ea typeface="Petrona Bold" pitchFamily="34" charset="-122"/>
                <a:cs typeface="Petrona Bold" pitchFamily="34" charset="-120"/>
              </a:rPr>
              <a:t>1</a:t>
            </a:r>
            <a:endParaRPr lang="en-US" sz="1500" dirty="0"/>
          </a:p>
        </p:txBody>
      </p:sp>
      <p:sp>
        <p:nvSpPr>
          <p:cNvPr id="29" name="Text 22"/>
          <p:cNvSpPr/>
          <p:nvPr/>
        </p:nvSpPr>
        <p:spPr>
          <a:xfrm>
            <a:off x="2138482" y="2497023"/>
            <a:ext cx="4559498" cy="202525"/>
          </a:xfrm>
          <a:prstGeom prst="rect">
            <a:avLst/>
          </a:prstGeom>
          <a:noFill/>
          <a:ln/>
        </p:spPr>
        <p:txBody>
          <a:bodyPr wrap="none" lIns="0" tIns="0" rIns="0" bIns="0" rtlCol="0" anchor="t"/>
          <a:lstStyle/>
          <a:p>
            <a:pPr marL="0" indent="0" algn="r">
              <a:lnSpc>
                <a:spcPts val="1550"/>
              </a:lnSpc>
              <a:buNone/>
            </a:pPr>
            <a:r>
              <a:rPr lang="en-US" sz="1600" b="1" dirty="0">
                <a:solidFill>
                  <a:srgbClr val="E0D6DE"/>
                </a:solidFill>
                <a:latin typeface="Petrona Bold" pitchFamily="34" charset="0"/>
                <a:ea typeface="Petrona Bold" pitchFamily="34" charset="-122"/>
                <a:cs typeface="Petrona Bold" pitchFamily="34" charset="-120"/>
              </a:rPr>
              <a:t>Etapa 1: Preparação do Ambiente e Geração de Dados Fictícios</a:t>
            </a:r>
            <a:endParaRPr lang="en-US" sz="1600" dirty="0"/>
          </a:p>
        </p:txBody>
      </p:sp>
      <p:sp>
        <p:nvSpPr>
          <p:cNvPr id="30" name="Text 23"/>
          <p:cNvSpPr/>
          <p:nvPr/>
        </p:nvSpPr>
        <p:spPr>
          <a:xfrm>
            <a:off x="572095" y="2773605"/>
            <a:ext cx="6125885" cy="197525"/>
          </a:xfrm>
          <a:prstGeom prst="rect">
            <a:avLst/>
          </a:prstGeom>
          <a:noFill/>
          <a:ln/>
        </p:spPr>
        <p:txBody>
          <a:bodyPr wrap="none" lIns="0" tIns="0" rIns="0" bIns="0" rtlCol="0" anchor="t"/>
          <a:lstStyle/>
          <a:p>
            <a:pPr marL="0" indent="0" algn="r">
              <a:lnSpc>
                <a:spcPts val="1550"/>
              </a:lnSpc>
              <a:buNone/>
            </a:pPr>
            <a:r>
              <a:rPr lang="en-US" sz="1200" dirty="0">
                <a:solidFill>
                  <a:srgbClr val="E0D6DE"/>
                </a:solidFill>
                <a:latin typeface="Inter" pitchFamily="34" charset="0"/>
                <a:ea typeface="Inter" pitchFamily="34" charset="-122"/>
                <a:cs typeface="Inter" pitchFamily="34" charset="-120"/>
              </a:rPr>
              <a:t>Gerar e salvar o arquivo clientes_supervida.csv.</a:t>
            </a:r>
            <a:endParaRPr lang="en-US" sz="1200" dirty="0"/>
          </a:p>
        </p:txBody>
      </p:sp>
      <p:sp>
        <p:nvSpPr>
          <p:cNvPr id="31" name="Shape 24"/>
          <p:cNvSpPr/>
          <p:nvPr/>
        </p:nvSpPr>
        <p:spPr>
          <a:xfrm>
            <a:off x="7438787" y="3326412"/>
            <a:ext cx="370284" cy="15240"/>
          </a:xfrm>
          <a:prstGeom prst="roundRect">
            <a:avLst>
              <a:gd name="adj" fmla="val 340200"/>
            </a:avLst>
          </a:prstGeom>
          <a:solidFill>
            <a:srgbClr val="48367C"/>
          </a:solidFill>
          <a:ln/>
        </p:spPr>
      </p:sp>
      <p:sp>
        <p:nvSpPr>
          <p:cNvPr id="32" name="Shape 25"/>
          <p:cNvSpPr/>
          <p:nvPr/>
        </p:nvSpPr>
        <p:spPr>
          <a:xfrm>
            <a:off x="7176373" y="3195205"/>
            <a:ext cx="277654" cy="277654"/>
          </a:xfrm>
          <a:prstGeom prst="roundRect">
            <a:avLst>
              <a:gd name="adj" fmla="val 18673"/>
            </a:avLst>
          </a:prstGeom>
          <a:solidFill>
            <a:srgbClr val="2F1D63"/>
          </a:solidFill>
          <a:ln w="7620">
            <a:solidFill>
              <a:srgbClr val="48367C"/>
            </a:solidFill>
            <a:prstDash val="solid"/>
          </a:ln>
        </p:spPr>
      </p:sp>
      <p:sp>
        <p:nvSpPr>
          <p:cNvPr id="33" name="Text 26"/>
          <p:cNvSpPr/>
          <p:nvPr/>
        </p:nvSpPr>
        <p:spPr>
          <a:xfrm>
            <a:off x="7218045" y="3212529"/>
            <a:ext cx="194310" cy="243007"/>
          </a:xfrm>
          <a:prstGeom prst="rect">
            <a:avLst/>
          </a:prstGeom>
          <a:noFill/>
          <a:ln/>
        </p:spPr>
        <p:txBody>
          <a:bodyPr wrap="none" lIns="0" tIns="0" rIns="0" bIns="0" rtlCol="0" anchor="t"/>
          <a:lstStyle/>
          <a:p>
            <a:pPr marL="0" indent="0" algn="ctr">
              <a:lnSpc>
                <a:spcPts val="1500"/>
              </a:lnSpc>
              <a:buNone/>
            </a:pPr>
            <a:r>
              <a:rPr lang="en-US" sz="1500" b="1" dirty="0">
                <a:solidFill>
                  <a:srgbClr val="E0D6DE"/>
                </a:solidFill>
                <a:latin typeface="Petrona Bold" pitchFamily="34" charset="0"/>
                <a:ea typeface="Petrona Bold" pitchFamily="34" charset="-122"/>
                <a:cs typeface="Petrona Bold" pitchFamily="34" charset="-120"/>
              </a:rPr>
              <a:t>2</a:t>
            </a:r>
            <a:endParaRPr lang="en-US" sz="1500" dirty="0"/>
          </a:p>
        </p:txBody>
      </p:sp>
      <p:sp>
        <p:nvSpPr>
          <p:cNvPr id="34" name="Text 27"/>
          <p:cNvSpPr/>
          <p:nvPr/>
        </p:nvSpPr>
        <p:spPr>
          <a:xfrm>
            <a:off x="7932420" y="3237591"/>
            <a:ext cx="3631883" cy="202525"/>
          </a:xfrm>
          <a:prstGeom prst="rect">
            <a:avLst/>
          </a:prstGeom>
          <a:noFill/>
          <a:ln/>
        </p:spPr>
        <p:txBody>
          <a:bodyPr wrap="none" lIns="0" tIns="0" rIns="0" bIns="0" rtlCol="0" anchor="t"/>
          <a:lstStyle/>
          <a:p>
            <a:pPr marL="0" indent="0" algn="l">
              <a:lnSpc>
                <a:spcPts val="1550"/>
              </a:lnSpc>
              <a:buNone/>
            </a:pPr>
            <a:r>
              <a:rPr lang="en-US" sz="1600" b="1" dirty="0">
                <a:solidFill>
                  <a:srgbClr val="E0D6DE"/>
                </a:solidFill>
                <a:latin typeface="Petrona Bold" pitchFamily="34" charset="0"/>
                <a:ea typeface="Petrona Bold" pitchFamily="34" charset="-122"/>
                <a:cs typeface="Petrona Bold" pitchFamily="34" charset="-120"/>
              </a:rPr>
              <a:t>Etapa 2: Pré-processamento e Limpeza dos Dados</a:t>
            </a:r>
            <a:endParaRPr lang="en-US" sz="1600" dirty="0"/>
          </a:p>
        </p:txBody>
      </p:sp>
      <p:sp>
        <p:nvSpPr>
          <p:cNvPr id="35" name="Text 28"/>
          <p:cNvSpPr/>
          <p:nvPr/>
        </p:nvSpPr>
        <p:spPr>
          <a:xfrm>
            <a:off x="7932420" y="3514174"/>
            <a:ext cx="6125885" cy="395049"/>
          </a:xfrm>
          <a:prstGeom prst="rect">
            <a:avLst/>
          </a:prstGeom>
          <a:noFill/>
          <a:ln/>
        </p:spPr>
        <p:txBody>
          <a:bodyPr wrap="square" lIns="0" tIns="0" rIns="0" bIns="0" rtlCol="0" anchor="t"/>
          <a:lstStyle/>
          <a:p>
            <a:pPr marL="0" indent="0" algn="l">
              <a:lnSpc>
                <a:spcPts val="1550"/>
              </a:lnSpc>
              <a:buNone/>
            </a:pPr>
            <a:r>
              <a:rPr lang="en-US" sz="1200" dirty="0">
                <a:solidFill>
                  <a:srgbClr val="E0D6DE"/>
                </a:solidFill>
                <a:latin typeface="Inter" pitchFamily="34" charset="0"/>
                <a:ea typeface="Inter" pitchFamily="34" charset="-122"/>
                <a:cs typeface="Inter" pitchFamily="34" charset="-120"/>
              </a:rPr>
              <a:t>Criar o script preparar_dados.py para limpar os dados, padronizar as colunas e gerar o arquivo clientes_supervida_ajustado_final.csv.</a:t>
            </a:r>
            <a:endParaRPr lang="en-US" sz="1200" dirty="0"/>
          </a:p>
        </p:txBody>
      </p:sp>
      <p:sp>
        <p:nvSpPr>
          <p:cNvPr id="36" name="Shape 29"/>
          <p:cNvSpPr/>
          <p:nvPr/>
        </p:nvSpPr>
        <p:spPr>
          <a:xfrm>
            <a:off x="6821329" y="3964706"/>
            <a:ext cx="370284" cy="15240"/>
          </a:xfrm>
          <a:prstGeom prst="roundRect">
            <a:avLst>
              <a:gd name="adj" fmla="val 340200"/>
            </a:avLst>
          </a:prstGeom>
          <a:solidFill>
            <a:srgbClr val="48367C"/>
          </a:solidFill>
          <a:ln/>
        </p:spPr>
      </p:sp>
      <p:sp>
        <p:nvSpPr>
          <p:cNvPr id="37" name="Shape 30"/>
          <p:cNvSpPr/>
          <p:nvPr/>
        </p:nvSpPr>
        <p:spPr>
          <a:xfrm>
            <a:off x="7176373" y="3833499"/>
            <a:ext cx="277654" cy="277654"/>
          </a:xfrm>
          <a:prstGeom prst="roundRect">
            <a:avLst>
              <a:gd name="adj" fmla="val 18673"/>
            </a:avLst>
          </a:prstGeom>
          <a:solidFill>
            <a:srgbClr val="2F1D63"/>
          </a:solidFill>
          <a:ln w="7620">
            <a:solidFill>
              <a:srgbClr val="48367C"/>
            </a:solidFill>
            <a:prstDash val="solid"/>
          </a:ln>
        </p:spPr>
      </p:sp>
      <p:sp>
        <p:nvSpPr>
          <p:cNvPr id="38" name="Text 31"/>
          <p:cNvSpPr/>
          <p:nvPr/>
        </p:nvSpPr>
        <p:spPr>
          <a:xfrm>
            <a:off x="7218045" y="3850823"/>
            <a:ext cx="194310" cy="243007"/>
          </a:xfrm>
          <a:prstGeom prst="rect">
            <a:avLst/>
          </a:prstGeom>
          <a:noFill/>
          <a:ln/>
        </p:spPr>
        <p:txBody>
          <a:bodyPr wrap="none" lIns="0" tIns="0" rIns="0" bIns="0" rtlCol="0" anchor="t"/>
          <a:lstStyle/>
          <a:p>
            <a:pPr marL="0" indent="0" algn="ctr">
              <a:lnSpc>
                <a:spcPts val="1500"/>
              </a:lnSpc>
              <a:buNone/>
            </a:pPr>
            <a:r>
              <a:rPr lang="en-US" sz="1500" b="1" dirty="0">
                <a:solidFill>
                  <a:srgbClr val="E0D6DE"/>
                </a:solidFill>
                <a:latin typeface="Petrona Bold" pitchFamily="34" charset="0"/>
                <a:ea typeface="Petrona Bold" pitchFamily="34" charset="-122"/>
                <a:cs typeface="Petrona Bold" pitchFamily="34" charset="-120"/>
              </a:rPr>
              <a:t>3</a:t>
            </a:r>
            <a:endParaRPr lang="en-US" sz="1500" dirty="0"/>
          </a:p>
        </p:txBody>
      </p:sp>
      <p:sp>
        <p:nvSpPr>
          <p:cNvPr id="39" name="Text 32"/>
          <p:cNvSpPr/>
          <p:nvPr/>
        </p:nvSpPr>
        <p:spPr>
          <a:xfrm>
            <a:off x="3365778" y="3875885"/>
            <a:ext cx="3332202" cy="202525"/>
          </a:xfrm>
          <a:prstGeom prst="rect">
            <a:avLst/>
          </a:prstGeom>
          <a:noFill/>
          <a:ln/>
        </p:spPr>
        <p:txBody>
          <a:bodyPr wrap="none" lIns="0" tIns="0" rIns="0" bIns="0" rtlCol="0" anchor="t"/>
          <a:lstStyle/>
          <a:p>
            <a:pPr marL="0" indent="0" algn="r">
              <a:lnSpc>
                <a:spcPts val="1550"/>
              </a:lnSpc>
              <a:buNone/>
            </a:pPr>
            <a:r>
              <a:rPr lang="en-US" sz="1600" b="1" dirty="0">
                <a:solidFill>
                  <a:srgbClr val="E0D6DE"/>
                </a:solidFill>
                <a:latin typeface="Petrona Bold" pitchFamily="34" charset="0"/>
                <a:ea typeface="Petrona Bold" pitchFamily="34" charset="-122"/>
                <a:cs typeface="Petrona Bold" pitchFamily="34" charset="-120"/>
              </a:rPr>
              <a:t>Etapa 3: Análise Exploratória de Dados (AED)</a:t>
            </a:r>
            <a:endParaRPr lang="en-US" sz="1600" dirty="0"/>
          </a:p>
        </p:txBody>
      </p:sp>
      <p:sp>
        <p:nvSpPr>
          <p:cNvPr id="40" name="Text 33"/>
          <p:cNvSpPr/>
          <p:nvPr/>
        </p:nvSpPr>
        <p:spPr>
          <a:xfrm>
            <a:off x="572095" y="4152468"/>
            <a:ext cx="6125885" cy="395049"/>
          </a:xfrm>
          <a:prstGeom prst="rect">
            <a:avLst/>
          </a:prstGeom>
          <a:noFill/>
          <a:ln/>
        </p:spPr>
        <p:txBody>
          <a:bodyPr wrap="square" lIns="0" tIns="0" rIns="0" bIns="0" rtlCol="0" anchor="t"/>
          <a:lstStyle/>
          <a:p>
            <a:pPr marL="0" indent="0" algn="r">
              <a:lnSpc>
                <a:spcPts val="1550"/>
              </a:lnSpc>
              <a:buNone/>
            </a:pPr>
            <a:r>
              <a:rPr lang="en-US" sz="1250" dirty="0">
                <a:solidFill>
                  <a:srgbClr val="E0D6DE"/>
                </a:solidFill>
                <a:latin typeface="Inter" pitchFamily="34" charset="0"/>
                <a:ea typeface="Inter" pitchFamily="34" charset="-122"/>
                <a:cs typeface="Inter" pitchFamily="34" charset="-120"/>
              </a:rPr>
              <a:t>Criar o script analise_exploratoria.py para gerar gráficos de perfil demográfico (gênero, faixa etária e bairro) e padrões de compra (ticket médio e produtos saudáveis).</a:t>
            </a:r>
            <a:endParaRPr lang="en-US" sz="1250" dirty="0"/>
          </a:p>
        </p:txBody>
      </p:sp>
      <p:sp>
        <p:nvSpPr>
          <p:cNvPr id="41" name="Shape 34"/>
          <p:cNvSpPr/>
          <p:nvPr/>
        </p:nvSpPr>
        <p:spPr>
          <a:xfrm>
            <a:off x="7438787" y="4603119"/>
            <a:ext cx="370284" cy="15240"/>
          </a:xfrm>
          <a:prstGeom prst="roundRect">
            <a:avLst>
              <a:gd name="adj" fmla="val 340200"/>
            </a:avLst>
          </a:prstGeom>
          <a:solidFill>
            <a:srgbClr val="48367C"/>
          </a:solidFill>
          <a:ln/>
        </p:spPr>
      </p:sp>
      <p:sp>
        <p:nvSpPr>
          <p:cNvPr id="42" name="Shape 35"/>
          <p:cNvSpPr/>
          <p:nvPr/>
        </p:nvSpPr>
        <p:spPr>
          <a:xfrm>
            <a:off x="7176373" y="4471912"/>
            <a:ext cx="277654" cy="277654"/>
          </a:xfrm>
          <a:prstGeom prst="roundRect">
            <a:avLst>
              <a:gd name="adj" fmla="val 18673"/>
            </a:avLst>
          </a:prstGeom>
          <a:solidFill>
            <a:srgbClr val="2F1D63"/>
          </a:solidFill>
          <a:ln w="7620">
            <a:solidFill>
              <a:srgbClr val="48367C"/>
            </a:solidFill>
            <a:prstDash val="solid"/>
          </a:ln>
        </p:spPr>
      </p:sp>
      <p:sp>
        <p:nvSpPr>
          <p:cNvPr id="43" name="Text 36"/>
          <p:cNvSpPr/>
          <p:nvPr/>
        </p:nvSpPr>
        <p:spPr>
          <a:xfrm>
            <a:off x="7218045" y="4489236"/>
            <a:ext cx="194310" cy="243007"/>
          </a:xfrm>
          <a:prstGeom prst="rect">
            <a:avLst/>
          </a:prstGeom>
          <a:noFill/>
          <a:ln/>
        </p:spPr>
        <p:txBody>
          <a:bodyPr wrap="none" lIns="0" tIns="0" rIns="0" bIns="0" rtlCol="0" anchor="t"/>
          <a:lstStyle/>
          <a:p>
            <a:pPr marL="0" indent="0" algn="ctr">
              <a:lnSpc>
                <a:spcPts val="1500"/>
              </a:lnSpc>
              <a:buNone/>
            </a:pPr>
            <a:r>
              <a:rPr lang="en-US" sz="1500" b="1" dirty="0">
                <a:solidFill>
                  <a:srgbClr val="E0D6DE"/>
                </a:solidFill>
                <a:latin typeface="Petrona Bold" pitchFamily="34" charset="0"/>
                <a:ea typeface="Petrona Bold" pitchFamily="34" charset="-122"/>
                <a:cs typeface="Petrona Bold" pitchFamily="34" charset="-120"/>
              </a:rPr>
              <a:t>4</a:t>
            </a:r>
            <a:endParaRPr lang="en-US" sz="1500" dirty="0"/>
          </a:p>
        </p:txBody>
      </p:sp>
      <p:sp>
        <p:nvSpPr>
          <p:cNvPr id="44" name="Text 37"/>
          <p:cNvSpPr/>
          <p:nvPr/>
        </p:nvSpPr>
        <p:spPr>
          <a:xfrm>
            <a:off x="7932420" y="4514299"/>
            <a:ext cx="4123015" cy="202525"/>
          </a:xfrm>
          <a:prstGeom prst="rect">
            <a:avLst/>
          </a:prstGeom>
          <a:noFill/>
          <a:ln/>
        </p:spPr>
        <p:txBody>
          <a:bodyPr wrap="none" lIns="0" tIns="0" rIns="0" bIns="0" rtlCol="0" anchor="t"/>
          <a:lstStyle/>
          <a:p>
            <a:pPr marL="0" indent="0" algn="l">
              <a:lnSpc>
                <a:spcPts val="1550"/>
              </a:lnSpc>
              <a:buNone/>
            </a:pPr>
            <a:r>
              <a:rPr lang="en-US" sz="1600" b="1" dirty="0">
                <a:solidFill>
                  <a:srgbClr val="E0D6DE"/>
                </a:solidFill>
                <a:latin typeface="Petrona Bold" pitchFamily="34" charset="0"/>
                <a:ea typeface="Petrona Bold" pitchFamily="34" charset="-122"/>
                <a:cs typeface="Petrona Bold" pitchFamily="34" charset="-120"/>
              </a:rPr>
              <a:t>Etapa 4: Descoberta de Perfis e Segmentação de Clientes</a:t>
            </a:r>
            <a:endParaRPr lang="en-US" sz="1600" dirty="0"/>
          </a:p>
        </p:txBody>
      </p:sp>
      <p:sp>
        <p:nvSpPr>
          <p:cNvPr id="45" name="Text 38"/>
          <p:cNvSpPr/>
          <p:nvPr/>
        </p:nvSpPr>
        <p:spPr>
          <a:xfrm>
            <a:off x="7932420" y="4790881"/>
            <a:ext cx="6125885" cy="395049"/>
          </a:xfrm>
          <a:prstGeom prst="rect">
            <a:avLst/>
          </a:prstGeom>
          <a:noFill/>
          <a:ln/>
        </p:spPr>
        <p:txBody>
          <a:bodyPr wrap="square" lIns="0" tIns="0" rIns="0" bIns="0" rtlCol="0" anchor="t"/>
          <a:lstStyle/>
          <a:p>
            <a:pPr marL="0" indent="0" algn="l">
              <a:lnSpc>
                <a:spcPts val="1550"/>
              </a:lnSpc>
              <a:buNone/>
            </a:pPr>
            <a:r>
              <a:rPr lang="en-US" sz="1200" dirty="0">
                <a:solidFill>
                  <a:srgbClr val="E0D6DE"/>
                </a:solidFill>
                <a:latin typeface="Inter" pitchFamily="34" charset="0"/>
                <a:ea typeface="Inter" pitchFamily="34" charset="-122"/>
                <a:cs typeface="Inter" pitchFamily="34" charset="-120"/>
              </a:rPr>
              <a:t>Criar o script segmentacao_clientes.py para aplicar o algoritmo K-Means e identificar o cluster de alto potencial.</a:t>
            </a:r>
            <a:endParaRPr lang="en-US" sz="1200" dirty="0"/>
          </a:p>
        </p:txBody>
      </p:sp>
      <p:sp>
        <p:nvSpPr>
          <p:cNvPr id="46" name="Shape 39"/>
          <p:cNvSpPr/>
          <p:nvPr/>
        </p:nvSpPr>
        <p:spPr>
          <a:xfrm>
            <a:off x="6821329" y="5241532"/>
            <a:ext cx="370284" cy="15240"/>
          </a:xfrm>
          <a:prstGeom prst="roundRect">
            <a:avLst>
              <a:gd name="adj" fmla="val 340200"/>
            </a:avLst>
          </a:prstGeom>
          <a:solidFill>
            <a:srgbClr val="48367C"/>
          </a:solidFill>
          <a:ln/>
        </p:spPr>
      </p:sp>
      <p:sp>
        <p:nvSpPr>
          <p:cNvPr id="47" name="Shape 40"/>
          <p:cNvSpPr/>
          <p:nvPr/>
        </p:nvSpPr>
        <p:spPr>
          <a:xfrm>
            <a:off x="7176373" y="5110325"/>
            <a:ext cx="277654" cy="277654"/>
          </a:xfrm>
          <a:prstGeom prst="roundRect">
            <a:avLst>
              <a:gd name="adj" fmla="val 18673"/>
            </a:avLst>
          </a:prstGeom>
          <a:solidFill>
            <a:srgbClr val="2F1D63"/>
          </a:solidFill>
          <a:ln w="7620">
            <a:solidFill>
              <a:srgbClr val="48367C"/>
            </a:solidFill>
            <a:prstDash val="solid"/>
          </a:ln>
        </p:spPr>
      </p:sp>
      <p:sp>
        <p:nvSpPr>
          <p:cNvPr id="48" name="Text 41"/>
          <p:cNvSpPr/>
          <p:nvPr/>
        </p:nvSpPr>
        <p:spPr>
          <a:xfrm>
            <a:off x="7218045" y="5127649"/>
            <a:ext cx="194310" cy="243007"/>
          </a:xfrm>
          <a:prstGeom prst="rect">
            <a:avLst/>
          </a:prstGeom>
          <a:noFill/>
          <a:ln/>
        </p:spPr>
        <p:txBody>
          <a:bodyPr wrap="none" lIns="0" tIns="0" rIns="0" bIns="0" rtlCol="0" anchor="t"/>
          <a:lstStyle/>
          <a:p>
            <a:pPr marL="0" indent="0" algn="ctr">
              <a:lnSpc>
                <a:spcPts val="1500"/>
              </a:lnSpc>
              <a:buNone/>
            </a:pPr>
            <a:r>
              <a:rPr lang="en-US" sz="1500" b="1" dirty="0">
                <a:solidFill>
                  <a:srgbClr val="E0D6DE"/>
                </a:solidFill>
                <a:latin typeface="Petrona Bold" pitchFamily="34" charset="0"/>
                <a:ea typeface="Petrona Bold" pitchFamily="34" charset="-122"/>
                <a:cs typeface="Petrona Bold" pitchFamily="34" charset="-120"/>
              </a:rPr>
              <a:t>5</a:t>
            </a:r>
            <a:endParaRPr lang="en-US" sz="1500" dirty="0"/>
          </a:p>
        </p:txBody>
      </p:sp>
      <p:sp>
        <p:nvSpPr>
          <p:cNvPr id="49" name="Text 42"/>
          <p:cNvSpPr/>
          <p:nvPr/>
        </p:nvSpPr>
        <p:spPr>
          <a:xfrm>
            <a:off x="3087172" y="5152712"/>
            <a:ext cx="3610808" cy="202525"/>
          </a:xfrm>
          <a:prstGeom prst="rect">
            <a:avLst/>
          </a:prstGeom>
          <a:noFill/>
          <a:ln/>
        </p:spPr>
        <p:txBody>
          <a:bodyPr wrap="none" lIns="0" tIns="0" rIns="0" bIns="0" rtlCol="0" anchor="t"/>
          <a:lstStyle/>
          <a:p>
            <a:pPr marL="0" indent="0" algn="r">
              <a:lnSpc>
                <a:spcPts val="1550"/>
              </a:lnSpc>
              <a:buNone/>
            </a:pPr>
            <a:r>
              <a:rPr lang="en-US" sz="1600" b="1" dirty="0">
                <a:solidFill>
                  <a:srgbClr val="E0D6DE"/>
                </a:solidFill>
                <a:latin typeface="Petrona Bold" pitchFamily="34" charset="0"/>
                <a:ea typeface="Petrona Bold" pitchFamily="34" charset="-122"/>
                <a:cs typeface="Petrona Bold" pitchFamily="34" charset="-120"/>
              </a:rPr>
              <a:t>Etapa 5: Relatório Final e Propostas de Estratégia</a:t>
            </a:r>
            <a:endParaRPr lang="en-US" sz="1600" dirty="0"/>
          </a:p>
        </p:txBody>
      </p:sp>
      <p:sp>
        <p:nvSpPr>
          <p:cNvPr id="50" name="Text 43"/>
          <p:cNvSpPr/>
          <p:nvPr/>
        </p:nvSpPr>
        <p:spPr>
          <a:xfrm>
            <a:off x="572095" y="5429294"/>
            <a:ext cx="6125885" cy="197525"/>
          </a:xfrm>
          <a:prstGeom prst="rect">
            <a:avLst/>
          </a:prstGeom>
          <a:noFill/>
          <a:ln/>
        </p:spPr>
        <p:txBody>
          <a:bodyPr wrap="none" lIns="0" tIns="0" rIns="0" bIns="0" rtlCol="0" anchor="t"/>
          <a:lstStyle/>
          <a:p>
            <a:pPr marL="0" indent="0" algn="r">
              <a:lnSpc>
                <a:spcPts val="1550"/>
              </a:lnSpc>
              <a:buNone/>
            </a:pPr>
            <a:r>
              <a:rPr lang="en-US" sz="1200" dirty="0">
                <a:solidFill>
                  <a:srgbClr val="E0D6DE"/>
                </a:solidFill>
                <a:latin typeface="Inter" pitchFamily="34" charset="0"/>
                <a:ea typeface="Inter" pitchFamily="34" charset="-122"/>
                <a:cs typeface="Inter" pitchFamily="34" charset="-120"/>
              </a:rPr>
              <a:t>Consolidar os resultados da análise em um relatório executivo.</a:t>
            </a:r>
            <a:endParaRPr lang="en-US" sz="1200" dirty="0"/>
          </a:p>
        </p:txBody>
      </p:sp>
      <p:sp>
        <p:nvSpPr>
          <p:cNvPr id="51" name="Shape 44"/>
          <p:cNvSpPr/>
          <p:nvPr/>
        </p:nvSpPr>
        <p:spPr>
          <a:xfrm>
            <a:off x="7438787" y="5879945"/>
            <a:ext cx="370284" cy="15240"/>
          </a:xfrm>
          <a:prstGeom prst="roundRect">
            <a:avLst>
              <a:gd name="adj" fmla="val 340200"/>
            </a:avLst>
          </a:prstGeom>
          <a:solidFill>
            <a:srgbClr val="48367C"/>
          </a:solidFill>
          <a:ln/>
        </p:spPr>
      </p:sp>
      <p:sp>
        <p:nvSpPr>
          <p:cNvPr id="52" name="Shape 45"/>
          <p:cNvSpPr/>
          <p:nvPr/>
        </p:nvSpPr>
        <p:spPr>
          <a:xfrm>
            <a:off x="7176373" y="5748739"/>
            <a:ext cx="277654" cy="277654"/>
          </a:xfrm>
          <a:prstGeom prst="roundRect">
            <a:avLst>
              <a:gd name="adj" fmla="val 18673"/>
            </a:avLst>
          </a:prstGeom>
          <a:solidFill>
            <a:srgbClr val="2F1D63"/>
          </a:solidFill>
          <a:ln w="7620">
            <a:solidFill>
              <a:srgbClr val="48367C"/>
            </a:solidFill>
            <a:prstDash val="solid"/>
          </a:ln>
        </p:spPr>
      </p:sp>
      <p:sp>
        <p:nvSpPr>
          <p:cNvPr id="53" name="Text 46"/>
          <p:cNvSpPr/>
          <p:nvPr/>
        </p:nvSpPr>
        <p:spPr>
          <a:xfrm>
            <a:off x="7218045" y="5766062"/>
            <a:ext cx="194310" cy="243007"/>
          </a:xfrm>
          <a:prstGeom prst="rect">
            <a:avLst/>
          </a:prstGeom>
          <a:noFill/>
          <a:ln/>
        </p:spPr>
        <p:txBody>
          <a:bodyPr wrap="none" lIns="0" tIns="0" rIns="0" bIns="0" rtlCol="0" anchor="t"/>
          <a:lstStyle/>
          <a:p>
            <a:pPr marL="0" indent="0" algn="ctr">
              <a:lnSpc>
                <a:spcPts val="1500"/>
              </a:lnSpc>
              <a:buNone/>
            </a:pPr>
            <a:r>
              <a:rPr lang="en-US" sz="1500" b="1" dirty="0">
                <a:solidFill>
                  <a:srgbClr val="E0D6DE"/>
                </a:solidFill>
                <a:latin typeface="Petrona Bold" pitchFamily="34" charset="0"/>
                <a:ea typeface="Petrona Bold" pitchFamily="34" charset="-122"/>
                <a:cs typeface="Petrona Bold" pitchFamily="34" charset="-120"/>
              </a:rPr>
              <a:t>6</a:t>
            </a:r>
            <a:endParaRPr lang="en-US" sz="1500" dirty="0"/>
          </a:p>
        </p:txBody>
      </p:sp>
      <p:sp>
        <p:nvSpPr>
          <p:cNvPr id="54" name="Text 47"/>
          <p:cNvSpPr/>
          <p:nvPr/>
        </p:nvSpPr>
        <p:spPr>
          <a:xfrm>
            <a:off x="7932420" y="5791125"/>
            <a:ext cx="2070259" cy="202525"/>
          </a:xfrm>
          <a:prstGeom prst="rect">
            <a:avLst/>
          </a:prstGeom>
          <a:noFill/>
          <a:ln/>
        </p:spPr>
        <p:txBody>
          <a:bodyPr wrap="none" lIns="0" tIns="0" rIns="0" bIns="0" rtlCol="0" anchor="t"/>
          <a:lstStyle/>
          <a:p>
            <a:pPr marL="0" indent="0" algn="l">
              <a:lnSpc>
                <a:spcPts val="1550"/>
              </a:lnSpc>
              <a:buNone/>
            </a:pPr>
            <a:r>
              <a:rPr lang="en-US" sz="1600" b="1" dirty="0">
                <a:solidFill>
                  <a:srgbClr val="E0D6DE"/>
                </a:solidFill>
                <a:latin typeface="Petrona Bold" pitchFamily="34" charset="0"/>
                <a:ea typeface="Petrona Bold" pitchFamily="34" charset="-122"/>
                <a:cs typeface="Petrona Bold" pitchFamily="34" charset="-120"/>
              </a:rPr>
              <a:t>Etapa 6: Visão para o Futuro</a:t>
            </a:r>
            <a:endParaRPr lang="en-US" sz="1600" dirty="0"/>
          </a:p>
        </p:txBody>
      </p:sp>
      <p:sp>
        <p:nvSpPr>
          <p:cNvPr id="55" name="Text 48"/>
          <p:cNvSpPr/>
          <p:nvPr/>
        </p:nvSpPr>
        <p:spPr>
          <a:xfrm>
            <a:off x="7932420" y="6067707"/>
            <a:ext cx="6125885" cy="197525"/>
          </a:xfrm>
          <a:prstGeom prst="rect">
            <a:avLst/>
          </a:prstGeom>
          <a:noFill/>
          <a:ln/>
        </p:spPr>
        <p:txBody>
          <a:bodyPr wrap="none" lIns="0" tIns="0" rIns="0" bIns="0" rtlCol="0" anchor="t"/>
          <a:lstStyle/>
          <a:p>
            <a:pPr marL="0" indent="0" algn="l">
              <a:lnSpc>
                <a:spcPts val="1550"/>
              </a:lnSpc>
              <a:buNone/>
            </a:pPr>
            <a:r>
              <a:rPr lang="en-US" sz="1200" dirty="0">
                <a:solidFill>
                  <a:srgbClr val="E0D6DE"/>
                </a:solidFill>
                <a:latin typeface="Inter" pitchFamily="34" charset="0"/>
                <a:ea typeface="Inter" pitchFamily="34" charset="-122"/>
                <a:cs typeface="Inter" pitchFamily="34" charset="-120"/>
              </a:rPr>
              <a:t>Propor um plano de expansão e escalabilidade do modelo de análise para futuros projetos.</a:t>
            </a:r>
            <a:endParaRPr lang="en-US" sz="1200" dirty="0"/>
          </a:p>
        </p:txBody>
      </p:sp>
      <p:sp>
        <p:nvSpPr>
          <p:cNvPr id="2" name="Retângulo 1">
            <a:extLst>
              <a:ext uri="{FF2B5EF4-FFF2-40B4-BE49-F238E27FC236}">
                <a16:creationId xmlns:a16="http://schemas.microsoft.com/office/drawing/2014/main" id="{3013E788-3355-CE5E-AC55-17A681639A1A}"/>
              </a:ext>
            </a:extLst>
          </p:cNvPr>
          <p:cNvSpPr/>
          <p:nvPr/>
        </p:nvSpPr>
        <p:spPr>
          <a:xfrm>
            <a:off x="12776200" y="7696200"/>
            <a:ext cx="1752600" cy="474133"/>
          </a:xfrm>
          <a:prstGeom prst="rect">
            <a:avLst/>
          </a:prstGeom>
          <a:solidFill>
            <a:srgbClr val="0C0726"/>
          </a:solidFill>
          <a:ln>
            <a:solidFill>
              <a:srgbClr val="0C07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 9"/>
          <p:cNvSpPr/>
          <p:nvPr/>
        </p:nvSpPr>
        <p:spPr>
          <a:xfrm>
            <a:off x="1039927" y="773973"/>
            <a:ext cx="2455674" cy="153225"/>
          </a:xfrm>
          <a:prstGeom prst="rect">
            <a:avLst/>
          </a:prstGeom>
          <a:noFill/>
          <a:ln/>
        </p:spPr>
        <p:txBody>
          <a:bodyPr wrap="none" lIns="0" tIns="0" rIns="0" bIns="0" rtlCol="0" anchor="t"/>
          <a:lstStyle/>
          <a:p>
            <a:pPr marL="0" indent="0" algn="l">
              <a:lnSpc>
                <a:spcPts val="1550"/>
              </a:lnSpc>
              <a:buNone/>
            </a:pPr>
            <a:r>
              <a:rPr lang="en-US" sz="2520" b="1" dirty="0">
                <a:solidFill>
                  <a:srgbClr val="FF8AAF"/>
                </a:solidFill>
                <a:latin typeface="Petrona Bold" pitchFamily="34" charset="0"/>
                <a:ea typeface="Petrona Bold" pitchFamily="34" charset="-122"/>
                <a:cs typeface="Petrona Bold" pitchFamily="34" charset="-120"/>
              </a:rPr>
              <a:t>Checklist do </a:t>
            </a:r>
            <a:r>
              <a:rPr lang="en-US" sz="2520" b="1" dirty="0" err="1">
                <a:solidFill>
                  <a:srgbClr val="FF8AAF"/>
                </a:solidFill>
                <a:latin typeface="Petrona Bold" pitchFamily="34" charset="0"/>
                <a:ea typeface="Petrona Bold" pitchFamily="34" charset="-122"/>
                <a:cs typeface="Petrona Bold" pitchFamily="34" charset="-120"/>
              </a:rPr>
              <a:t>Projeto</a:t>
            </a:r>
            <a:r>
              <a:rPr lang="en-US" sz="2520" b="1" dirty="0">
                <a:solidFill>
                  <a:srgbClr val="FF8AAF"/>
                </a:solidFill>
                <a:latin typeface="Petrona Bold" pitchFamily="34" charset="0"/>
                <a:ea typeface="Petrona Bold" pitchFamily="34" charset="-122"/>
                <a:cs typeface="Petrona Bold" pitchFamily="34" charset="-120"/>
              </a:rPr>
              <a:t> de </a:t>
            </a:r>
            <a:r>
              <a:rPr lang="en-US" sz="2520" b="1" dirty="0" err="1">
                <a:solidFill>
                  <a:srgbClr val="FF8AAF"/>
                </a:solidFill>
                <a:latin typeface="Petrona Bold" pitchFamily="34" charset="0"/>
                <a:ea typeface="Petrona Bold" pitchFamily="34" charset="-122"/>
                <a:cs typeface="Petrona Bold" pitchFamily="34" charset="-120"/>
              </a:rPr>
              <a:t>Mineração</a:t>
            </a:r>
            <a:r>
              <a:rPr lang="en-US" sz="2520" b="1" dirty="0">
                <a:solidFill>
                  <a:srgbClr val="FF8AAF"/>
                </a:solidFill>
                <a:latin typeface="Petrona Bold" pitchFamily="34" charset="0"/>
                <a:ea typeface="Petrona Bold" pitchFamily="34" charset="-122"/>
                <a:cs typeface="Petrona Bold" pitchFamily="34" charset="-120"/>
              </a:rPr>
              <a:t> de Dados</a:t>
            </a:r>
            <a:endParaRPr lang="en-US" sz="2520" dirty="0"/>
          </a:p>
        </p:txBody>
      </p:sp>
    </p:spTree>
    <p:extLst>
      <p:ext uri="{BB962C8B-B14F-4D97-AF65-F5344CB8AC3E}">
        <p14:creationId xmlns:p14="http://schemas.microsoft.com/office/powerpoint/2010/main" val="367343808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16994" y="755690"/>
            <a:ext cx="8159591" cy="672227"/>
          </a:xfrm>
          <a:prstGeom prst="rect">
            <a:avLst/>
          </a:prstGeom>
          <a:noFill/>
          <a:ln/>
        </p:spPr>
        <p:txBody>
          <a:bodyPr wrap="none" lIns="0" tIns="0" rIns="0" bIns="0" rtlCol="0" anchor="t"/>
          <a:lstStyle/>
          <a:p>
            <a:pPr marL="0" indent="0" algn="l">
              <a:lnSpc>
                <a:spcPts val="5250"/>
              </a:lnSpc>
              <a:buNone/>
            </a:pPr>
            <a:r>
              <a:rPr lang="en-US" sz="4200" b="1" dirty="0">
                <a:solidFill>
                  <a:srgbClr val="FF8AAF"/>
                </a:solidFill>
                <a:latin typeface="Petrona Bold" pitchFamily="34" charset="0"/>
                <a:ea typeface="Petrona Bold" pitchFamily="34" charset="-122"/>
                <a:cs typeface="Petrona Bold" pitchFamily="34" charset="-120"/>
              </a:rPr>
              <a:t>Introdução: O Desafio de Negócio</a:t>
            </a:r>
            <a:endParaRPr lang="en-US" sz="4200" dirty="0"/>
          </a:p>
        </p:txBody>
      </p:sp>
      <p:sp>
        <p:nvSpPr>
          <p:cNvPr id="3" name="Text 1"/>
          <p:cNvSpPr/>
          <p:nvPr/>
        </p:nvSpPr>
        <p:spPr>
          <a:xfrm>
            <a:off x="716994" y="1837611"/>
            <a:ext cx="13196411" cy="983337"/>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O supermercado SuperVida está lançando o "Programa Alimentação Saudável". A meta é incentivar hábitos alimentares mais nutritivos, combatendo a insegurança alimentar e a obesidade em comunidades locais. Para isso, o SuperVida vai firmar parceria com três ONGs focadas em diferentes públicos:</a:t>
            </a:r>
            <a:endParaRPr lang="en-US" sz="1600" dirty="0"/>
          </a:p>
        </p:txBody>
      </p:sp>
      <p:sp>
        <p:nvSpPr>
          <p:cNvPr id="4" name="Shape 2"/>
          <p:cNvSpPr/>
          <p:nvPr/>
        </p:nvSpPr>
        <p:spPr>
          <a:xfrm>
            <a:off x="716994" y="3051334"/>
            <a:ext cx="4262199" cy="3208734"/>
          </a:xfrm>
          <a:prstGeom prst="roundRect">
            <a:avLst>
              <a:gd name="adj" fmla="val 2682"/>
            </a:avLst>
          </a:prstGeom>
          <a:solidFill>
            <a:srgbClr val="0C0524">
              <a:alpha val="95000"/>
            </a:srgbClr>
          </a:solidFill>
          <a:ln w="22860">
            <a:solidFill>
              <a:srgbClr val="48367C"/>
            </a:solidFill>
            <a:prstDash val="solid"/>
          </a:ln>
        </p:spPr>
      </p:sp>
      <p:pic>
        <p:nvPicPr>
          <p:cNvPr id="5" name="Image 0" descr="preencoded.png"/>
          <p:cNvPicPr>
            <a:picLocks noChangeAspect="1"/>
          </p:cNvPicPr>
          <p:nvPr/>
        </p:nvPicPr>
        <p:blipFill>
          <a:blip r:embed="rId3"/>
          <a:stretch>
            <a:fillRect/>
          </a:stretch>
        </p:blipFill>
        <p:spPr>
          <a:xfrm>
            <a:off x="716994" y="3051334"/>
            <a:ext cx="45720" cy="3208734"/>
          </a:xfrm>
          <a:prstGeom prst="rect">
            <a:avLst/>
          </a:prstGeom>
        </p:spPr>
      </p:pic>
      <p:sp>
        <p:nvSpPr>
          <p:cNvPr id="6" name="Text 3"/>
          <p:cNvSpPr/>
          <p:nvPr/>
        </p:nvSpPr>
        <p:spPr>
          <a:xfrm>
            <a:off x="990362" y="3278981"/>
            <a:ext cx="2689146" cy="336113"/>
          </a:xfrm>
          <a:prstGeom prst="rect">
            <a:avLst/>
          </a:prstGeom>
          <a:noFill/>
          <a:ln/>
        </p:spPr>
        <p:txBody>
          <a:bodyPr wrap="none" lIns="0" tIns="0" rIns="0" bIns="0" rtlCol="0" anchor="t"/>
          <a:lstStyle/>
          <a:p>
            <a:pPr marL="0" indent="0" algn="l">
              <a:lnSpc>
                <a:spcPts val="2600"/>
              </a:lnSpc>
              <a:buNone/>
            </a:pPr>
            <a:r>
              <a:rPr lang="en-US" sz="2100" b="1" dirty="0">
                <a:solidFill>
                  <a:srgbClr val="E0D6DE"/>
                </a:solidFill>
                <a:latin typeface="Petrona Bold" pitchFamily="34" charset="0"/>
                <a:ea typeface="Petrona Bold" pitchFamily="34" charset="-122"/>
                <a:cs typeface="Petrona Bold" pitchFamily="34" charset="-120"/>
              </a:rPr>
              <a:t>ONG "Sabor da Horta"</a:t>
            </a:r>
            <a:endParaRPr lang="en-US" sz="2100" dirty="0"/>
          </a:p>
        </p:txBody>
      </p:sp>
      <p:sp>
        <p:nvSpPr>
          <p:cNvPr id="7" name="Text 4"/>
          <p:cNvSpPr/>
          <p:nvPr/>
        </p:nvSpPr>
        <p:spPr>
          <a:xfrm>
            <a:off x="990362" y="3737967"/>
            <a:ext cx="3761184" cy="196667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Atende famílias de baixa renda no bairro Santa Rita. Eles se concentram em distribuir cestas básicas com produtos frescos (frutas, verduras, legumes) e educar sobre o uso de alimentos não-processados.</a:t>
            </a:r>
            <a:endParaRPr lang="en-US" sz="1600" dirty="0"/>
          </a:p>
        </p:txBody>
      </p:sp>
      <p:sp>
        <p:nvSpPr>
          <p:cNvPr id="8" name="Shape 5"/>
          <p:cNvSpPr/>
          <p:nvPr/>
        </p:nvSpPr>
        <p:spPr>
          <a:xfrm>
            <a:off x="5183981" y="3051334"/>
            <a:ext cx="4262318" cy="3208734"/>
          </a:xfrm>
          <a:prstGeom prst="roundRect">
            <a:avLst>
              <a:gd name="adj" fmla="val 2682"/>
            </a:avLst>
          </a:prstGeom>
          <a:solidFill>
            <a:srgbClr val="0C0524">
              <a:alpha val="95000"/>
            </a:srgbClr>
          </a:solidFill>
          <a:ln w="22860">
            <a:solidFill>
              <a:srgbClr val="48367C"/>
            </a:solidFill>
            <a:prstDash val="solid"/>
          </a:ln>
        </p:spPr>
      </p:sp>
      <p:pic>
        <p:nvPicPr>
          <p:cNvPr id="9" name="Image 1" descr="preencoded.png"/>
          <p:cNvPicPr>
            <a:picLocks noChangeAspect="1"/>
          </p:cNvPicPr>
          <p:nvPr/>
        </p:nvPicPr>
        <p:blipFill>
          <a:blip r:embed="rId3"/>
          <a:stretch>
            <a:fillRect/>
          </a:stretch>
        </p:blipFill>
        <p:spPr>
          <a:xfrm>
            <a:off x="5183981" y="3051334"/>
            <a:ext cx="45720" cy="3208734"/>
          </a:xfrm>
          <a:prstGeom prst="rect">
            <a:avLst/>
          </a:prstGeom>
        </p:spPr>
      </p:pic>
      <p:sp>
        <p:nvSpPr>
          <p:cNvPr id="10" name="Text 6"/>
          <p:cNvSpPr/>
          <p:nvPr/>
        </p:nvSpPr>
        <p:spPr>
          <a:xfrm>
            <a:off x="5457349" y="3278981"/>
            <a:ext cx="3509486" cy="336113"/>
          </a:xfrm>
          <a:prstGeom prst="rect">
            <a:avLst/>
          </a:prstGeom>
          <a:noFill/>
          <a:ln/>
        </p:spPr>
        <p:txBody>
          <a:bodyPr wrap="none" lIns="0" tIns="0" rIns="0" bIns="0" rtlCol="0" anchor="t"/>
          <a:lstStyle/>
          <a:p>
            <a:pPr marL="0" indent="0" algn="l">
              <a:lnSpc>
                <a:spcPts val="2600"/>
              </a:lnSpc>
              <a:buNone/>
            </a:pPr>
            <a:r>
              <a:rPr lang="en-US" sz="2100" b="1" dirty="0">
                <a:solidFill>
                  <a:srgbClr val="E0D6DE"/>
                </a:solidFill>
                <a:latin typeface="Petrona Bold" pitchFamily="34" charset="0"/>
                <a:ea typeface="Petrona Bold" pitchFamily="34" charset="-122"/>
                <a:cs typeface="Petrona Bold" pitchFamily="34" charset="-120"/>
              </a:rPr>
              <a:t>ONG "Jovens em Movimento"</a:t>
            </a:r>
            <a:endParaRPr lang="en-US" sz="2100" dirty="0"/>
          </a:p>
        </p:txBody>
      </p:sp>
      <p:sp>
        <p:nvSpPr>
          <p:cNvPr id="11" name="Text 7"/>
          <p:cNvSpPr/>
          <p:nvPr/>
        </p:nvSpPr>
        <p:spPr>
          <a:xfrm>
            <a:off x="5457349" y="3737967"/>
            <a:ext cx="3761303" cy="2294453"/>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Atua no bairro Belo Horizonte, com foco em adolescentes e jovens adultos. Seu objetivo é combater o consumo excessivo de fast-food e bebidas açucaradas, promovendo escolhas saudáveis e a prática de esportes.</a:t>
            </a:r>
            <a:endParaRPr lang="en-US" sz="1600" dirty="0"/>
          </a:p>
        </p:txBody>
      </p:sp>
      <p:sp>
        <p:nvSpPr>
          <p:cNvPr id="12" name="Shape 8"/>
          <p:cNvSpPr/>
          <p:nvPr/>
        </p:nvSpPr>
        <p:spPr>
          <a:xfrm>
            <a:off x="9651087" y="3051334"/>
            <a:ext cx="4262318" cy="3208734"/>
          </a:xfrm>
          <a:prstGeom prst="roundRect">
            <a:avLst>
              <a:gd name="adj" fmla="val 2682"/>
            </a:avLst>
          </a:prstGeom>
          <a:solidFill>
            <a:srgbClr val="0C0524">
              <a:alpha val="95000"/>
            </a:srgbClr>
          </a:solidFill>
          <a:ln w="22860">
            <a:solidFill>
              <a:srgbClr val="48367C"/>
            </a:solidFill>
            <a:prstDash val="solid"/>
          </a:ln>
        </p:spPr>
      </p:sp>
      <p:pic>
        <p:nvPicPr>
          <p:cNvPr id="13" name="Image 2" descr="preencoded.png"/>
          <p:cNvPicPr>
            <a:picLocks noChangeAspect="1"/>
          </p:cNvPicPr>
          <p:nvPr/>
        </p:nvPicPr>
        <p:blipFill>
          <a:blip r:embed="rId3"/>
          <a:stretch>
            <a:fillRect/>
          </a:stretch>
        </p:blipFill>
        <p:spPr>
          <a:xfrm>
            <a:off x="9651087" y="3051334"/>
            <a:ext cx="45720" cy="3208734"/>
          </a:xfrm>
          <a:prstGeom prst="rect">
            <a:avLst/>
          </a:prstGeom>
        </p:spPr>
      </p:pic>
      <p:sp>
        <p:nvSpPr>
          <p:cNvPr id="14" name="Text 9"/>
          <p:cNvSpPr/>
          <p:nvPr/>
        </p:nvSpPr>
        <p:spPr>
          <a:xfrm>
            <a:off x="9924455" y="3278981"/>
            <a:ext cx="2689146" cy="336113"/>
          </a:xfrm>
          <a:prstGeom prst="rect">
            <a:avLst/>
          </a:prstGeom>
          <a:noFill/>
          <a:ln/>
        </p:spPr>
        <p:txBody>
          <a:bodyPr wrap="none" lIns="0" tIns="0" rIns="0" bIns="0" rtlCol="0" anchor="t"/>
          <a:lstStyle/>
          <a:p>
            <a:pPr marL="0" indent="0" algn="l">
              <a:lnSpc>
                <a:spcPts val="2600"/>
              </a:lnSpc>
              <a:buNone/>
            </a:pPr>
            <a:r>
              <a:rPr lang="en-US" sz="2100" b="1" dirty="0">
                <a:solidFill>
                  <a:srgbClr val="E0D6DE"/>
                </a:solidFill>
                <a:latin typeface="Petrona Bold" pitchFamily="34" charset="0"/>
                <a:ea typeface="Petrona Bold" pitchFamily="34" charset="-122"/>
                <a:cs typeface="Petrona Bold" pitchFamily="34" charset="-120"/>
              </a:rPr>
              <a:t>ONG "Melhor Idade"</a:t>
            </a:r>
            <a:endParaRPr lang="en-US" sz="2100" dirty="0"/>
          </a:p>
        </p:txBody>
      </p:sp>
      <p:sp>
        <p:nvSpPr>
          <p:cNvPr id="15" name="Text 10"/>
          <p:cNvSpPr/>
          <p:nvPr/>
        </p:nvSpPr>
        <p:spPr>
          <a:xfrm>
            <a:off x="9924455" y="3737967"/>
            <a:ext cx="3761303" cy="1966674"/>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Presta serviço no bairro Vila Nova, atendendo idosos. O foco é a nutrição adequada para a saúde óssea e cardiovascular, com ênfase em produtos ricos em cálcio, fibras e ômega-3.</a:t>
            </a:r>
            <a:endParaRPr lang="en-US" sz="1600" dirty="0"/>
          </a:p>
        </p:txBody>
      </p:sp>
      <p:sp>
        <p:nvSpPr>
          <p:cNvPr id="16" name="Text 11"/>
          <p:cNvSpPr/>
          <p:nvPr/>
        </p:nvSpPr>
        <p:spPr>
          <a:xfrm>
            <a:off x="716994" y="6490454"/>
            <a:ext cx="13196411" cy="983337"/>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Inter" pitchFamily="34" charset="0"/>
                <a:ea typeface="Inter" pitchFamily="34" charset="-122"/>
                <a:cs typeface="Inter" pitchFamily="34" charset="-120"/>
              </a:rPr>
              <a:t>O SuperVida vai criar um programa de fidelidade especial para os clientes que se cadastrarem. Ao comprar produtos saudáveis (frutas, verduras, cereais integrais, etc.), esses clientes acumularão pontos que se converterão em doações para a ONG de sua escolha. Além disso, eles receberão descontos exclusivos nesses produtos.</a:t>
            </a:r>
            <a:endParaRPr lang="en-US" sz="1600" dirty="0"/>
          </a:p>
        </p:txBody>
      </p:sp>
      <p:sp>
        <p:nvSpPr>
          <p:cNvPr id="17" name="Retângulo 16">
            <a:extLst>
              <a:ext uri="{FF2B5EF4-FFF2-40B4-BE49-F238E27FC236}">
                <a16:creationId xmlns:a16="http://schemas.microsoft.com/office/drawing/2014/main" id="{A2C052B7-56B7-5130-FA1A-06A2BB68FBB6}"/>
              </a:ext>
            </a:extLst>
          </p:cNvPr>
          <p:cNvSpPr/>
          <p:nvPr/>
        </p:nvSpPr>
        <p:spPr>
          <a:xfrm>
            <a:off x="12776200" y="7696200"/>
            <a:ext cx="1752600" cy="474133"/>
          </a:xfrm>
          <a:prstGeom prst="rect">
            <a:avLst/>
          </a:prstGeom>
          <a:solidFill>
            <a:srgbClr val="0C0726"/>
          </a:solidFill>
          <a:ln>
            <a:solidFill>
              <a:srgbClr val="0C07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1170" y="622459"/>
            <a:ext cx="5934313" cy="741759"/>
          </a:xfrm>
          <a:prstGeom prst="rect">
            <a:avLst/>
          </a:prstGeom>
          <a:noFill/>
          <a:ln/>
        </p:spPr>
        <p:txBody>
          <a:bodyPr wrap="none" lIns="0" tIns="0" rIns="0" bIns="0" rtlCol="0" anchor="t"/>
          <a:lstStyle/>
          <a:p>
            <a:pPr marL="0" indent="0" algn="l">
              <a:lnSpc>
                <a:spcPts val="5800"/>
              </a:lnSpc>
              <a:buNone/>
            </a:pPr>
            <a:r>
              <a:rPr lang="en-US" sz="4650" b="1" dirty="0">
                <a:solidFill>
                  <a:srgbClr val="FF8AAF"/>
                </a:solidFill>
                <a:latin typeface="Petrona Bold" pitchFamily="34" charset="0"/>
                <a:ea typeface="Petrona Bold" pitchFamily="34" charset="-122"/>
                <a:cs typeface="Petrona Bold" pitchFamily="34" charset="-120"/>
              </a:rPr>
              <a:t>Resumo Executivo</a:t>
            </a:r>
            <a:endParaRPr lang="en-US" sz="4650" dirty="0"/>
          </a:p>
        </p:txBody>
      </p:sp>
      <p:sp>
        <p:nvSpPr>
          <p:cNvPr id="3" name="Text 1"/>
          <p:cNvSpPr/>
          <p:nvPr/>
        </p:nvSpPr>
        <p:spPr>
          <a:xfrm>
            <a:off x="791170" y="1816298"/>
            <a:ext cx="13048059" cy="1085136"/>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Inter" pitchFamily="34" charset="0"/>
                <a:ea typeface="Inter" pitchFamily="34" charset="-122"/>
                <a:cs typeface="Inter" pitchFamily="34" charset="-120"/>
              </a:rPr>
              <a:t>A presente análise de mineração de dados teve como objetivo identificar o público ideal para o novo Programa de Alimentação Saudável da Rede SuperVida. Por meio de Análise Exploratória de Dados (AED) e do algoritmo de agrupamento K-Means, foi possível segmentar a base de clientes e identificar um cluster de alto potencial.</a:t>
            </a:r>
            <a:endParaRPr lang="en-US" sz="1750" dirty="0"/>
          </a:p>
        </p:txBody>
      </p:sp>
      <p:sp>
        <p:nvSpPr>
          <p:cNvPr id="4" name="Text 2"/>
          <p:cNvSpPr/>
          <p:nvPr/>
        </p:nvSpPr>
        <p:spPr>
          <a:xfrm>
            <a:off x="1130260" y="3410069"/>
            <a:ext cx="12708969" cy="1085136"/>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Inter" pitchFamily="34" charset="0"/>
                <a:ea typeface="Inter" pitchFamily="34" charset="-122"/>
                <a:cs typeface="Inter" pitchFamily="34" charset="-120"/>
              </a:rPr>
              <a:t>Este grupo se destaca por seu alto engajamento com produtos saudáveis, maior ticket médio e alta frequência de compra. As conclusões a seguir detalham o perfil desse público, fornecendo um caminho claro para o sucesso e a fidelização de clientes.</a:t>
            </a:r>
            <a:endParaRPr lang="en-US" sz="1750" dirty="0"/>
          </a:p>
        </p:txBody>
      </p:sp>
      <p:sp>
        <p:nvSpPr>
          <p:cNvPr id="5" name="Shape 3"/>
          <p:cNvSpPr/>
          <p:nvPr/>
        </p:nvSpPr>
        <p:spPr>
          <a:xfrm>
            <a:off x="791170" y="3155752"/>
            <a:ext cx="30480" cy="1593771"/>
          </a:xfrm>
          <a:prstGeom prst="rect">
            <a:avLst/>
          </a:prstGeom>
          <a:solidFill>
            <a:srgbClr val="876CD4"/>
          </a:solidFill>
          <a:ln/>
        </p:spPr>
      </p:sp>
      <p:sp>
        <p:nvSpPr>
          <p:cNvPr id="6" name="Text 4"/>
          <p:cNvSpPr/>
          <p:nvPr/>
        </p:nvSpPr>
        <p:spPr>
          <a:xfrm>
            <a:off x="791170" y="5088612"/>
            <a:ext cx="4751665" cy="370880"/>
          </a:xfrm>
          <a:prstGeom prst="rect">
            <a:avLst/>
          </a:prstGeom>
          <a:noFill/>
          <a:ln/>
        </p:spPr>
        <p:txBody>
          <a:bodyPr wrap="non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Informações sobre a Base de Dados</a:t>
            </a:r>
            <a:endParaRPr lang="en-US" sz="2300" dirty="0"/>
          </a:p>
        </p:txBody>
      </p:sp>
      <p:sp>
        <p:nvSpPr>
          <p:cNvPr id="7" name="Text 5"/>
          <p:cNvSpPr/>
          <p:nvPr/>
        </p:nvSpPr>
        <p:spPr>
          <a:xfrm>
            <a:off x="791170" y="5798582"/>
            <a:ext cx="13048059" cy="1808559"/>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Inter" pitchFamily="34" charset="0"/>
                <a:ea typeface="Inter" pitchFamily="34" charset="-122"/>
                <a:cs typeface="Inter" pitchFamily="34" charset="-120"/>
              </a:rPr>
              <a:t>Base de Dados: Origem e Tratamento. A base de dados utilizada neste projeto é fictícia, criada e modificada especificamente para fins de análise e segmentação de clientes. Apesar de não conter dados reais de consumidores, ela foi estruturada para simular um cenário de negócio real da SuperVida. O tratamento desses dados, incluindo a padronização e o ajuste de informações como bairros e CEPs para o Rio de Janeiro, foi uma etapa crucial para garantir a qualidade da análise.</a:t>
            </a:r>
            <a:endParaRPr lang="en-US" sz="1750" dirty="0"/>
          </a:p>
        </p:txBody>
      </p:sp>
      <p:sp>
        <p:nvSpPr>
          <p:cNvPr id="8" name="Retângulo 7">
            <a:extLst>
              <a:ext uri="{FF2B5EF4-FFF2-40B4-BE49-F238E27FC236}">
                <a16:creationId xmlns:a16="http://schemas.microsoft.com/office/drawing/2014/main" id="{123B0207-7260-8E5D-E891-3AABE69CE82A}"/>
              </a:ext>
            </a:extLst>
          </p:cNvPr>
          <p:cNvSpPr/>
          <p:nvPr/>
        </p:nvSpPr>
        <p:spPr>
          <a:xfrm>
            <a:off x="12776200" y="7696200"/>
            <a:ext cx="1752600" cy="474133"/>
          </a:xfrm>
          <a:prstGeom prst="rect">
            <a:avLst/>
          </a:prstGeom>
          <a:solidFill>
            <a:srgbClr val="0C0726"/>
          </a:solidFill>
          <a:ln>
            <a:solidFill>
              <a:srgbClr val="0C07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012984"/>
            <a:ext cx="12902327" cy="1619964"/>
          </a:xfrm>
          <a:prstGeom prst="rect">
            <a:avLst/>
          </a:prstGeom>
          <a:noFill/>
          <a:ln/>
        </p:spPr>
        <p:txBody>
          <a:bodyPr wrap="square" lIns="0" tIns="0" rIns="0" bIns="0" rtlCol="0" anchor="t"/>
          <a:lstStyle/>
          <a:p>
            <a:pPr marL="0" indent="0" algn="l">
              <a:lnSpc>
                <a:spcPts val="6350"/>
              </a:lnSpc>
              <a:buNone/>
            </a:pPr>
            <a:r>
              <a:rPr lang="en-US" sz="5100" b="1" dirty="0">
                <a:solidFill>
                  <a:srgbClr val="FF8AAF"/>
                </a:solidFill>
                <a:latin typeface="Petrona Bold" pitchFamily="34" charset="0"/>
                <a:ea typeface="Petrona Bold" pitchFamily="34" charset="-122"/>
                <a:cs typeface="Petrona Bold" pitchFamily="34" charset="-120"/>
              </a:rPr>
              <a:t>Análise Demográfica: quem é o nosso cliente?</a:t>
            </a:r>
            <a:endParaRPr lang="en-US" sz="5100" dirty="0"/>
          </a:p>
        </p:txBody>
      </p:sp>
      <p:sp>
        <p:nvSpPr>
          <p:cNvPr id="3" name="Text 1"/>
          <p:cNvSpPr/>
          <p:nvPr/>
        </p:nvSpPr>
        <p:spPr>
          <a:xfrm>
            <a:off x="864037" y="3003233"/>
            <a:ext cx="3240405" cy="405051"/>
          </a:xfrm>
          <a:prstGeom prst="rect">
            <a:avLst/>
          </a:prstGeom>
          <a:noFill/>
          <a:ln/>
        </p:spPr>
        <p:txBody>
          <a:bodyPr wrap="none" lIns="0" tIns="0" rIns="0" bIns="0" rtlCol="0" anchor="t"/>
          <a:lstStyle/>
          <a:p>
            <a:pPr marL="0" indent="0" algn="l">
              <a:lnSpc>
                <a:spcPts val="3150"/>
              </a:lnSpc>
              <a:buNone/>
            </a:pPr>
            <a:r>
              <a:rPr lang="en-US" sz="2550" b="1" dirty="0">
                <a:solidFill>
                  <a:srgbClr val="FF8AAF"/>
                </a:solidFill>
                <a:latin typeface="Petrona Bold" pitchFamily="34" charset="0"/>
                <a:ea typeface="Petrona Bold" pitchFamily="34" charset="-122"/>
                <a:cs typeface="Petrona Bold" pitchFamily="34" charset="-120"/>
              </a:rPr>
              <a:t>Perfil por Gênero</a:t>
            </a:r>
            <a:endParaRPr lang="en-US" sz="2550" dirty="0"/>
          </a:p>
        </p:txBody>
      </p:sp>
      <p:sp>
        <p:nvSpPr>
          <p:cNvPr id="4" name="Text 2"/>
          <p:cNvSpPr/>
          <p:nvPr/>
        </p:nvSpPr>
        <p:spPr>
          <a:xfrm>
            <a:off x="864037" y="3778568"/>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Inter" pitchFamily="34" charset="0"/>
                <a:ea typeface="Inter" pitchFamily="34" charset="-122"/>
                <a:cs typeface="Inter" pitchFamily="34" charset="-120"/>
              </a:rPr>
              <a:t>A análise demográfica mostra que a nossa base de clientes é bem equilibrada, com uma distribuição quase igual entre clientes masculinos e femininos. Há também uma pequena, mas significativa, parcela de clientes que se identificam como Outros. Esta diversidade de gênero na base reforça a nossa capacidade de atender a diferentes públicos, e a categoria "Outros" pode ser um campo fértil para futuras análises de nicho.</a:t>
            </a:r>
            <a:endParaRPr lang="en-US" sz="1900" dirty="0"/>
          </a:p>
        </p:txBody>
      </p:sp>
      <p:sp>
        <p:nvSpPr>
          <p:cNvPr id="5" name="Text 3"/>
          <p:cNvSpPr/>
          <p:nvPr/>
        </p:nvSpPr>
        <p:spPr>
          <a:xfrm>
            <a:off x="864037" y="5636419"/>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Inter" pitchFamily="34" charset="0"/>
                <a:ea typeface="Inter" pitchFamily="34" charset="-122"/>
                <a:cs typeface="Inter" pitchFamily="34" charset="-120"/>
              </a:rPr>
              <a:t>A base de clientes da SuperVida é notavelmente equilibrada em termos de gênero, com uma distribuição quase igual entre clientes masculinos e femininos. Além disso, a presença de uma pequena, mas importante, parcela de clientes no grupo 'Outros' reforça a diversidade da nossa base e pode ser um campo fértil para futuras ações de marketing direcionadas a nichos específicos.</a:t>
            </a:r>
            <a:endParaRPr lang="en-US" sz="1900" dirty="0"/>
          </a:p>
        </p:txBody>
      </p:sp>
      <p:sp>
        <p:nvSpPr>
          <p:cNvPr id="6" name="Retângulo 5">
            <a:extLst>
              <a:ext uri="{FF2B5EF4-FFF2-40B4-BE49-F238E27FC236}">
                <a16:creationId xmlns:a16="http://schemas.microsoft.com/office/drawing/2014/main" id="{D98812EB-4016-85E8-66C0-6FB82E9EB384}"/>
              </a:ext>
            </a:extLst>
          </p:cNvPr>
          <p:cNvSpPr/>
          <p:nvPr/>
        </p:nvSpPr>
        <p:spPr>
          <a:xfrm>
            <a:off x="12776200" y="7696200"/>
            <a:ext cx="1752600" cy="474133"/>
          </a:xfrm>
          <a:prstGeom prst="rect">
            <a:avLst/>
          </a:prstGeom>
          <a:solidFill>
            <a:srgbClr val="0C0726"/>
          </a:solidFill>
          <a:ln>
            <a:solidFill>
              <a:srgbClr val="0C07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2095" y="383024"/>
            <a:ext cx="3668435" cy="456962"/>
          </a:xfrm>
          <a:prstGeom prst="rect">
            <a:avLst/>
          </a:prstGeom>
          <a:noFill/>
          <a:ln/>
        </p:spPr>
        <p:txBody>
          <a:bodyPr wrap="none" lIns="0" tIns="0" rIns="0" bIns="0" rtlCol="0" anchor="t"/>
          <a:lstStyle/>
          <a:p>
            <a:pPr marL="0" indent="0" algn="l">
              <a:lnSpc>
                <a:spcPts val="3550"/>
              </a:lnSpc>
              <a:buNone/>
            </a:pPr>
            <a:r>
              <a:rPr lang="en-US" sz="2850" b="1" dirty="0">
                <a:solidFill>
                  <a:srgbClr val="FF8AAF"/>
                </a:solidFill>
                <a:latin typeface="Petrona Bold" pitchFamily="34" charset="0"/>
                <a:ea typeface="Petrona Bold" pitchFamily="34" charset="-122"/>
                <a:cs typeface="Petrona Bold" pitchFamily="34" charset="-120"/>
              </a:rPr>
              <a:t>Perfil por Faixa Etária</a:t>
            </a:r>
            <a:endParaRPr lang="en-US" sz="2850" dirty="0"/>
          </a:p>
        </p:txBody>
      </p:sp>
      <p:pic>
        <p:nvPicPr>
          <p:cNvPr id="3" name="Image 0" descr="preencoded.png"/>
          <p:cNvPicPr>
            <a:picLocks noChangeAspect="1"/>
          </p:cNvPicPr>
          <p:nvPr/>
        </p:nvPicPr>
        <p:blipFill>
          <a:blip r:embed="rId3"/>
          <a:stretch>
            <a:fillRect/>
          </a:stretch>
        </p:blipFill>
        <p:spPr>
          <a:xfrm>
            <a:off x="1919633" y="1118473"/>
            <a:ext cx="9149420" cy="5123659"/>
          </a:xfrm>
          <a:prstGeom prst="rect">
            <a:avLst/>
          </a:prstGeom>
        </p:spPr>
      </p:pic>
      <p:sp>
        <p:nvSpPr>
          <p:cNvPr id="4" name="Text 1"/>
          <p:cNvSpPr/>
          <p:nvPr/>
        </p:nvSpPr>
        <p:spPr>
          <a:xfrm>
            <a:off x="572095" y="6888242"/>
            <a:ext cx="13486209" cy="445770"/>
          </a:xfrm>
          <a:prstGeom prst="rect">
            <a:avLst/>
          </a:prstGeom>
          <a:noFill/>
          <a:ln/>
        </p:spPr>
        <p:txBody>
          <a:bodyPr wrap="square" lIns="0" tIns="0" rIns="0" bIns="0" rtlCol="0" anchor="t"/>
          <a:lstStyle/>
          <a:p>
            <a:pPr marL="0" indent="0" algn="l">
              <a:lnSpc>
                <a:spcPts val="1750"/>
              </a:lnSpc>
              <a:buNone/>
            </a:pPr>
            <a:r>
              <a:rPr lang="en-US" sz="1050" dirty="0">
                <a:solidFill>
                  <a:srgbClr val="E0D6DE"/>
                </a:solidFill>
                <a:latin typeface="Inter" pitchFamily="34" charset="0"/>
                <a:ea typeface="Inter" pitchFamily="34" charset="-122"/>
                <a:cs typeface="Inter" pitchFamily="34" charset="-120"/>
              </a:rPr>
              <a:t>A distribuição etária dos nossos clientes é bem variada, com uma concentração notável nas faixas de Adultos e Meia-Idade. Este resultado é ideal para o nosso programa de alimentação saudável, pois este público já tende a ter uma maior consciência sobre saúde e bem-estar.</a:t>
            </a:r>
            <a:endParaRPr lang="en-US" sz="1050" dirty="0"/>
          </a:p>
        </p:txBody>
      </p:sp>
      <p:sp>
        <p:nvSpPr>
          <p:cNvPr id="5" name="Text 2"/>
          <p:cNvSpPr/>
          <p:nvPr/>
        </p:nvSpPr>
        <p:spPr>
          <a:xfrm>
            <a:off x="572095" y="7490698"/>
            <a:ext cx="13486209" cy="445770"/>
          </a:xfrm>
          <a:prstGeom prst="rect">
            <a:avLst/>
          </a:prstGeom>
          <a:noFill/>
          <a:ln/>
        </p:spPr>
        <p:txBody>
          <a:bodyPr wrap="square" lIns="0" tIns="0" rIns="0" bIns="0" rtlCol="0" anchor="t"/>
          <a:lstStyle/>
          <a:p>
            <a:pPr marL="0" indent="0" algn="l">
              <a:lnSpc>
                <a:spcPts val="1750"/>
              </a:lnSpc>
              <a:buNone/>
            </a:pPr>
            <a:r>
              <a:rPr lang="en-US" sz="1050" dirty="0">
                <a:solidFill>
                  <a:srgbClr val="E0D6DE"/>
                </a:solidFill>
                <a:latin typeface="Inter" pitchFamily="34" charset="0"/>
                <a:ea typeface="Inter" pitchFamily="34" charset="-122"/>
                <a:cs typeface="Inter" pitchFamily="34" charset="-120"/>
              </a:rPr>
              <a:t>A distribuição etária dos nossos clientes revela uma forte concentração nas faixas de Adultos e Meia-Idade. Este perfil é extremamente promissor, pois coincide com o público que tipicamente demonstra maior interesse e poder de compra para investir em saúde e bem-estar.</a:t>
            </a:r>
            <a:endParaRPr lang="en-US" sz="1050" dirty="0"/>
          </a:p>
        </p:txBody>
      </p:sp>
      <p:sp>
        <p:nvSpPr>
          <p:cNvPr id="6" name="Retângulo 5">
            <a:extLst>
              <a:ext uri="{FF2B5EF4-FFF2-40B4-BE49-F238E27FC236}">
                <a16:creationId xmlns:a16="http://schemas.microsoft.com/office/drawing/2014/main" id="{B8913CB7-0DCD-7867-30A6-36D85F9AE717}"/>
              </a:ext>
            </a:extLst>
          </p:cNvPr>
          <p:cNvSpPr/>
          <p:nvPr/>
        </p:nvSpPr>
        <p:spPr>
          <a:xfrm>
            <a:off x="12874172" y="7696200"/>
            <a:ext cx="1654628" cy="474133"/>
          </a:xfrm>
          <a:prstGeom prst="rect">
            <a:avLst/>
          </a:prstGeom>
          <a:solidFill>
            <a:srgbClr val="0C0726"/>
          </a:solidFill>
          <a:ln>
            <a:solidFill>
              <a:srgbClr val="0C07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2095" y="356711"/>
            <a:ext cx="3405783" cy="425768"/>
          </a:xfrm>
          <a:prstGeom prst="rect">
            <a:avLst/>
          </a:prstGeom>
          <a:noFill/>
          <a:ln/>
        </p:spPr>
        <p:txBody>
          <a:bodyPr wrap="none" lIns="0" tIns="0" rIns="0" bIns="0" rtlCol="0" anchor="t"/>
          <a:lstStyle/>
          <a:p>
            <a:pPr marL="0" indent="0" algn="l">
              <a:lnSpc>
                <a:spcPts val="3350"/>
              </a:lnSpc>
              <a:buNone/>
            </a:pPr>
            <a:r>
              <a:rPr lang="en-US" sz="2650" b="1" dirty="0">
                <a:solidFill>
                  <a:srgbClr val="FF8AAF"/>
                </a:solidFill>
                <a:latin typeface="Petrona Bold" pitchFamily="34" charset="0"/>
                <a:ea typeface="Petrona Bold" pitchFamily="34" charset="-122"/>
                <a:cs typeface="Petrona Bold" pitchFamily="34" charset="-120"/>
              </a:rPr>
              <a:t>Perfil por Bairro</a:t>
            </a:r>
            <a:endParaRPr lang="en-US" sz="2650" dirty="0"/>
          </a:p>
        </p:txBody>
      </p:sp>
      <p:pic>
        <p:nvPicPr>
          <p:cNvPr id="3" name="Image 0" descr="preencoded.png"/>
          <p:cNvPicPr>
            <a:picLocks noChangeAspect="1"/>
          </p:cNvPicPr>
          <p:nvPr/>
        </p:nvPicPr>
        <p:blipFill>
          <a:blip r:embed="rId3"/>
          <a:stretch>
            <a:fillRect/>
          </a:stretch>
        </p:blipFill>
        <p:spPr>
          <a:xfrm>
            <a:off x="4139803" y="1003907"/>
            <a:ext cx="5536966" cy="4739759"/>
          </a:xfrm>
          <a:prstGeom prst="rect">
            <a:avLst/>
          </a:prstGeom>
        </p:spPr>
      </p:pic>
      <p:sp>
        <p:nvSpPr>
          <p:cNvPr id="4" name="Text 1"/>
          <p:cNvSpPr/>
          <p:nvPr/>
        </p:nvSpPr>
        <p:spPr>
          <a:xfrm>
            <a:off x="4292793" y="2434101"/>
            <a:ext cx="2830925" cy="353866"/>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Copacabana</a:t>
            </a:r>
            <a:endParaRPr lang="en-US" sz="1400" dirty="0"/>
          </a:p>
        </p:txBody>
      </p:sp>
      <p:sp>
        <p:nvSpPr>
          <p:cNvPr id="5" name="Text 2"/>
          <p:cNvSpPr/>
          <p:nvPr/>
        </p:nvSpPr>
        <p:spPr>
          <a:xfrm>
            <a:off x="7276708" y="2257169"/>
            <a:ext cx="2348619" cy="353865"/>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Tijuca</a:t>
            </a:r>
            <a:endParaRPr lang="en-US" sz="1400" dirty="0"/>
          </a:p>
        </p:txBody>
      </p:sp>
      <p:sp>
        <p:nvSpPr>
          <p:cNvPr id="6" name="Text 3"/>
          <p:cNvSpPr/>
          <p:nvPr/>
        </p:nvSpPr>
        <p:spPr>
          <a:xfrm>
            <a:off x="6325240" y="4495683"/>
            <a:ext cx="2037068" cy="353866"/>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Barra da Tijuca</a:t>
            </a:r>
            <a:endParaRPr lang="en-US" sz="1400" dirty="0"/>
          </a:p>
        </p:txBody>
      </p:sp>
      <p:sp>
        <p:nvSpPr>
          <p:cNvPr id="7" name="Text 4"/>
          <p:cNvSpPr/>
          <p:nvPr/>
        </p:nvSpPr>
        <p:spPr>
          <a:xfrm>
            <a:off x="572095" y="6139538"/>
            <a:ext cx="13486209" cy="415290"/>
          </a:xfrm>
          <a:prstGeom prst="rect">
            <a:avLst/>
          </a:prstGeom>
          <a:noFill/>
          <a:ln/>
        </p:spPr>
        <p:txBody>
          <a:bodyPr wrap="square" lIns="0" tIns="0" rIns="0" bIns="0" rtlCol="0" anchor="t"/>
          <a:lstStyle/>
          <a:p>
            <a:pPr marL="0" indent="0" algn="l">
              <a:lnSpc>
                <a:spcPts val="1600"/>
              </a:lnSpc>
              <a:buNone/>
            </a:pPr>
            <a:r>
              <a:rPr lang="en-US" sz="1200" dirty="0">
                <a:solidFill>
                  <a:srgbClr val="E0D6DE"/>
                </a:solidFill>
                <a:latin typeface="Inter" pitchFamily="34" charset="0"/>
                <a:ea typeface="Inter" pitchFamily="34" charset="-122"/>
                <a:cs typeface="Inter" pitchFamily="34" charset="-120"/>
              </a:rPr>
              <a:t>A nossa base de clientes está predominantemente concentrada em três bairros estratégicos: Copacabana, Tijuca e Barra da Tijuca. Essa concentração geográfica é uma vantagem competitiva, pois permite que a nossa estratégia de marketing e logística seja otimizada para essas regiões, garantindo uma cobertura eficiente e de alto impacto.</a:t>
            </a:r>
            <a:endParaRPr lang="en-US" sz="1200" dirty="0"/>
          </a:p>
        </p:txBody>
      </p:sp>
      <p:sp>
        <p:nvSpPr>
          <p:cNvPr id="8" name="Text 5"/>
          <p:cNvSpPr/>
          <p:nvPr/>
        </p:nvSpPr>
        <p:spPr>
          <a:xfrm>
            <a:off x="572095" y="6817361"/>
            <a:ext cx="6584871" cy="622935"/>
          </a:xfrm>
          <a:prstGeom prst="rect">
            <a:avLst/>
          </a:prstGeom>
          <a:noFill/>
          <a:ln/>
        </p:spPr>
        <p:txBody>
          <a:bodyPr wrap="square" lIns="0" tIns="0" rIns="0" bIns="0" rtlCol="0" anchor="t"/>
          <a:lstStyle/>
          <a:p>
            <a:pPr marL="0" indent="0" algn="l">
              <a:lnSpc>
                <a:spcPts val="1600"/>
              </a:lnSpc>
              <a:buNone/>
            </a:pPr>
            <a:r>
              <a:rPr lang="en-US" sz="1200" dirty="0">
                <a:solidFill>
                  <a:srgbClr val="E0D6DE"/>
                </a:solidFill>
                <a:latin typeface="Inter" pitchFamily="34" charset="0"/>
                <a:ea typeface="Inter" pitchFamily="34" charset="-122"/>
                <a:cs typeface="Inter" pitchFamily="34" charset="-120"/>
              </a:rPr>
              <a:t>Nossa base de clientes se concentra em três bairros estratégicos: Copacabana, Tijuca e Barra da Tijuca. Essa concentração geográfica é uma vantagem competitiva, permitindo otimizar a logística e as campanhas de marketing com foco em áreas de alta densidade de clientes.</a:t>
            </a:r>
            <a:endParaRPr lang="en-US" sz="1200" dirty="0"/>
          </a:p>
        </p:txBody>
      </p:sp>
      <p:sp>
        <p:nvSpPr>
          <p:cNvPr id="9" name="Text 6"/>
          <p:cNvSpPr/>
          <p:nvPr/>
        </p:nvSpPr>
        <p:spPr>
          <a:xfrm>
            <a:off x="7481054" y="6817361"/>
            <a:ext cx="6584871" cy="415290"/>
          </a:xfrm>
          <a:prstGeom prst="rect">
            <a:avLst/>
          </a:prstGeom>
          <a:noFill/>
          <a:ln/>
        </p:spPr>
        <p:txBody>
          <a:bodyPr wrap="square" lIns="0" tIns="0" rIns="0" bIns="0" rtlCol="0" anchor="t"/>
          <a:lstStyle/>
          <a:p>
            <a:pPr marL="0" indent="0" algn="l">
              <a:lnSpc>
                <a:spcPts val="1600"/>
              </a:lnSpc>
              <a:buNone/>
            </a:pPr>
            <a:r>
              <a:rPr lang="en-US" sz="1200" dirty="0">
                <a:solidFill>
                  <a:srgbClr val="E0D6DE"/>
                </a:solidFill>
                <a:latin typeface="Inter" pitchFamily="34" charset="0"/>
                <a:ea typeface="Inter" pitchFamily="34" charset="-122"/>
                <a:cs typeface="Inter" pitchFamily="34" charset="-120"/>
              </a:rPr>
              <a:t>A segmentação nos próximos passos nos ajudará a entender qual desses bairros tem o maior potencial para o programa "Alimentação Saudável" e direcionar esforços específicos para cada região.</a:t>
            </a:r>
            <a:endParaRPr lang="en-US" sz="1200" dirty="0"/>
          </a:p>
        </p:txBody>
      </p:sp>
      <p:sp>
        <p:nvSpPr>
          <p:cNvPr id="10" name="Retângulo 9">
            <a:extLst>
              <a:ext uri="{FF2B5EF4-FFF2-40B4-BE49-F238E27FC236}">
                <a16:creationId xmlns:a16="http://schemas.microsoft.com/office/drawing/2014/main" id="{188C6FE9-F980-0372-4E56-27806CECCD1E}"/>
              </a:ext>
            </a:extLst>
          </p:cNvPr>
          <p:cNvSpPr/>
          <p:nvPr/>
        </p:nvSpPr>
        <p:spPr>
          <a:xfrm>
            <a:off x="12776200" y="7658785"/>
            <a:ext cx="1752600" cy="474133"/>
          </a:xfrm>
          <a:prstGeom prst="rect">
            <a:avLst/>
          </a:prstGeom>
          <a:solidFill>
            <a:srgbClr val="0C0726"/>
          </a:solidFill>
          <a:ln>
            <a:solidFill>
              <a:srgbClr val="0C07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7349" y="632103"/>
            <a:ext cx="13235702" cy="1307544"/>
          </a:xfrm>
          <a:prstGeom prst="rect">
            <a:avLst/>
          </a:prstGeom>
          <a:noFill/>
          <a:ln/>
        </p:spPr>
        <p:txBody>
          <a:bodyPr wrap="square" lIns="0" tIns="0" rIns="0" bIns="0" rtlCol="0" anchor="t"/>
          <a:lstStyle/>
          <a:p>
            <a:pPr marL="0" indent="0" algn="l">
              <a:lnSpc>
                <a:spcPts val="5100"/>
              </a:lnSpc>
              <a:buNone/>
            </a:pPr>
            <a:r>
              <a:rPr lang="en-US" sz="4100" b="1" dirty="0">
                <a:solidFill>
                  <a:srgbClr val="FF8AAF"/>
                </a:solidFill>
                <a:latin typeface="Petrona Bold" pitchFamily="34" charset="0"/>
                <a:ea typeface="Petrona Bold" pitchFamily="34" charset="-122"/>
                <a:cs typeface="Petrona Bold" pitchFamily="34" charset="-120"/>
              </a:rPr>
              <a:t>Análise de Padrões de Compra e Segmentação de Clientes</a:t>
            </a:r>
            <a:endParaRPr lang="en-US" sz="4100" dirty="0"/>
          </a:p>
        </p:txBody>
      </p:sp>
      <p:sp>
        <p:nvSpPr>
          <p:cNvPr id="3" name="Text 1"/>
          <p:cNvSpPr/>
          <p:nvPr/>
        </p:nvSpPr>
        <p:spPr>
          <a:xfrm>
            <a:off x="697349" y="2238494"/>
            <a:ext cx="3987046" cy="326827"/>
          </a:xfrm>
          <a:prstGeom prst="rect">
            <a:avLst/>
          </a:prstGeom>
          <a:noFill/>
          <a:ln/>
        </p:spPr>
        <p:txBody>
          <a:bodyPr wrap="none" lIns="0" tIns="0" rIns="0" bIns="0" rtlCol="0" anchor="t"/>
          <a:lstStyle/>
          <a:p>
            <a:pPr marL="0" indent="0" algn="l">
              <a:lnSpc>
                <a:spcPts val="2550"/>
              </a:lnSpc>
              <a:buNone/>
            </a:pPr>
            <a:r>
              <a:rPr lang="en-US" sz="2050" b="1" dirty="0">
                <a:solidFill>
                  <a:srgbClr val="876CD4"/>
                </a:solidFill>
                <a:latin typeface="Petrona Bold" pitchFamily="34" charset="0"/>
                <a:ea typeface="Petrona Bold" pitchFamily="34" charset="-122"/>
                <a:cs typeface="Petrona Bold" pitchFamily="34" charset="-120"/>
              </a:rPr>
              <a:t>Foco no Público de Alto Potencial</a:t>
            </a:r>
            <a:endParaRPr lang="en-US" sz="2050" dirty="0"/>
          </a:p>
        </p:txBody>
      </p:sp>
      <p:sp>
        <p:nvSpPr>
          <p:cNvPr id="4" name="Text 2"/>
          <p:cNvSpPr/>
          <p:nvPr/>
        </p:nvSpPr>
        <p:spPr>
          <a:xfrm>
            <a:off x="697349" y="2864168"/>
            <a:ext cx="13235702" cy="637223"/>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Nossa análise de segmentação identificou o grupo de clientes mais valioso para o sucesso do "Programa Alimentação Saudável". Conforme evidenciado no gráfico, o Cluster de Alto Potencial representa a oportunidade imediata e de maior retorno para a SuperVida.</a:t>
            </a:r>
            <a:endParaRPr lang="en-US" sz="1550" dirty="0"/>
          </a:p>
        </p:txBody>
      </p:sp>
      <p:pic>
        <p:nvPicPr>
          <p:cNvPr id="5" name="Image 0" descr="preencoded.png"/>
          <p:cNvPicPr>
            <a:picLocks noChangeAspect="1"/>
          </p:cNvPicPr>
          <p:nvPr/>
        </p:nvPicPr>
        <p:blipFill>
          <a:blip r:embed="rId3"/>
          <a:stretch>
            <a:fillRect/>
          </a:stretch>
        </p:blipFill>
        <p:spPr>
          <a:xfrm>
            <a:off x="697349" y="3725466"/>
            <a:ext cx="4411861" cy="796885"/>
          </a:xfrm>
          <a:prstGeom prst="rect">
            <a:avLst/>
          </a:prstGeom>
        </p:spPr>
      </p:pic>
      <p:sp>
        <p:nvSpPr>
          <p:cNvPr id="6" name="Text 3"/>
          <p:cNvSpPr/>
          <p:nvPr/>
        </p:nvSpPr>
        <p:spPr>
          <a:xfrm>
            <a:off x="896541" y="4721542"/>
            <a:ext cx="3545205" cy="326827"/>
          </a:xfrm>
          <a:prstGeom prst="rect">
            <a:avLst/>
          </a:prstGeom>
          <a:noFill/>
          <a:ln/>
        </p:spPr>
        <p:txBody>
          <a:bodyPr wrap="none" lIns="0" tIns="0" rIns="0" bIns="0" rtlCol="0" anchor="t"/>
          <a:lstStyle/>
          <a:p>
            <a:pPr marL="0" indent="0" algn="l">
              <a:lnSpc>
                <a:spcPts val="2550"/>
              </a:lnSpc>
              <a:buNone/>
            </a:pPr>
            <a:r>
              <a:rPr lang="en-US" sz="2050" b="1" dirty="0">
                <a:solidFill>
                  <a:srgbClr val="E0D6DE"/>
                </a:solidFill>
                <a:latin typeface="Petrona Bold" pitchFamily="34" charset="0"/>
                <a:ea typeface="Petrona Bold" pitchFamily="34" charset="-122"/>
                <a:cs typeface="Petrona Bold" pitchFamily="34" charset="-120"/>
              </a:rPr>
              <a:t>Identificação do Público-Alvo</a:t>
            </a:r>
            <a:endParaRPr lang="en-US" sz="2050" dirty="0"/>
          </a:p>
        </p:txBody>
      </p:sp>
      <p:sp>
        <p:nvSpPr>
          <p:cNvPr id="7" name="Text 4"/>
          <p:cNvSpPr/>
          <p:nvPr/>
        </p:nvSpPr>
        <p:spPr>
          <a:xfrm>
            <a:off x="896541" y="5167908"/>
            <a:ext cx="4013478" cy="22302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O Cluster 1 se destaca por seu alto ticket médio e forte engajamento com a categoria de produtos saudáveis. Este grupo já possui o hábito de compra que buscamos, tornando-o o alvo ideal para ações de fidelização e aumento de receita.</a:t>
            </a:r>
            <a:endParaRPr lang="en-US" sz="1550" dirty="0"/>
          </a:p>
        </p:txBody>
      </p:sp>
      <p:pic>
        <p:nvPicPr>
          <p:cNvPr id="8" name="Image 1" descr="preencoded.png"/>
          <p:cNvPicPr>
            <a:picLocks noChangeAspect="1"/>
          </p:cNvPicPr>
          <p:nvPr/>
        </p:nvPicPr>
        <p:blipFill>
          <a:blip r:embed="rId4"/>
          <a:stretch>
            <a:fillRect/>
          </a:stretch>
        </p:blipFill>
        <p:spPr>
          <a:xfrm>
            <a:off x="5109210" y="3725466"/>
            <a:ext cx="4411861" cy="796885"/>
          </a:xfrm>
          <a:prstGeom prst="rect">
            <a:avLst/>
          </a:prstGeom>
        </p:spPr>
      </p:pic>
      <p:sp>
        <p:nvSpPr>
          <p:cNvPr id="9" name="Text 5"/>
          <p:cNvSpPr/>
          <p:nvPr/>
        </p:nvSpPr>
        <p:spPr>
          <a:xfrm>
            <a:off x="5308402" y="4721542"/>
            <a:ext cx="2614970" cy="326827"/>
          </a:xfrm>
          <a:prstGeom prst="rect">
            <a:avLst/>
          </a:prstGeom>
          <a:noFill/>
          <a:ln/>
        </p:spPr>
        <p:txBody>
          <a:bodyPr wrap="none" lIns="0" tIns="0" rIns="0" bIns="0" rtlCol="0" anchor="t"/>
          <a:lstStyle/>
          <a:p>
            <a:pPr marL="0" indent="0" algn="l">
              <a:lnSpc>
                <a:spcPts val="2550"/>
              </a:lnSpc>
              <a:buNone/>
            </a:pPr>
            <a:r>
              <a:rPr lang="en-US" sz="2050" b="1" dirty="0">
                <a:solidFill>
                  <a:srgbClr val="E0D6DE"/>
                </a:solidFill>
                <a:latin typeface="Petrona Bold" pitchFamily="34" charset="0"/>
                <a:ea typeface="Petrona Bold" pitchFamily="34" charset="-122"/>
                <a:cs typeface="Petrona Bold" pitchFamily="34" charset="-120"/>
              </a:rPr>
              <a:t>Ação Recomendada</a:t>
            </a:r>
            <a:endParaRPr lang="en-US" sz="2050" dirty="0"/>
          </a:p>
        </p:txBody>
      </p:sp>
      <p:sp>
        <p:nvSpPr>
          <p:cNvPr id="10" name="Text 6"/>
          <p:cNvSpPr/>
          <p:nvPr/>
        </p:nvSpPr>
        <p:spPr>
          <a:xfrm>
            <a:off x="5308402" y="5167908"/>
            <a:ext cx="4013478" cy="191166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A SuperVida deve concentrar a maior parte de seu investimento em marketing e comunicação neste público. A estratégia deve focar em aprofundar o relacionamento com esses clientes, reconhecendo seu valor para a marca.</a:t>
            </a:r>
            <a:endParaRPr lang="en-US" sz="1550" dirty="0"/>
          </a:p>
        </p:txBody>
      </p:sp>
      <p:pic>
        <p:nvPicPr>
          <p:cNvPr id="11" name="Image 2" descr="preencoded.png"/>
          <p:cNvPicPr>
            <a:picLocks noChangeAspect="1"/>
          </p:cNvPicPr>
          <p:nvPr/>
        </p:nvPicPr>
        <p:blipFill>
          <a:blip r:embed="rId5"/>
          <a:stretch>
            <a:fillRect/>
          </a:stretch>
        </p:blipFill>
        <p:spPr>
          <a:xfrm>
            <a:off x="9521071" y="3725466"/>
            <a:ext cx="4411861" cy="796885"/>
          </a:xfrm>
          <a:prstGeom prst="rect">
            <a:avLst/>
          </a:prstGeom>
        </p:spPr>
      </p:pic>
      <p:sp>
        <p:nvSpPr>
          <p:cNvPr id="12" name="Text 7"/>
          <p:cNvSpPr/>
          <p:nvPr/>
        </p:nvSpPr>
        <p:spPr>
          <a:xfrm>
            <a:off x="9720262" y="4721542"/>
            <a:ext cx="3363278" cy="326827"/>
          </a:xfrm>
          <a:prstGeom prst="rect">
            <a:avLst/>
          </a:prstGeom>
          <a:noFill/>
          <a:ln/>
        </p:spPr>
        <p:txBody>
          <a:bodyPr wrap="none" lIns="0" tIns="0" rIns="0" bIns="0" rtlCol="0" anchor="t"/>
          <a:lstStyle/>
          <a:p>
            <a:pPr marL="0" indent="0" algn="l">
              <a:lnSpc>
                <a:spcPts val="2550"/>
              </a:lnSpc>
              <a:buNone/>
            </a:pPr>
            <a:r>
              <a:rPr lang="en-US" sz="2050" b="1" dirty="0">
                <a:solidFill>
                  <a:srgbClr val="E0D6DE"/>
                </a:solidFill>
                <a:latin typeface="Petrona Bold" pitchFamily="34" charset="0"/>
                <a:ea typeface="Petrona Bold" pitchFamily="34" charset="-122"/>
                <a:cs typeface="Petrona Bold" pitchFamily="34" charset="-120"/>
              </a:rPr>
              <a:t>Como Alcançar esse Público</a:t>
            </a:r>
            <a:endParaRPr lang="en-US" sz="2050" dirty="0"/>
          </a:p>
        </p:txBody>
      </p:sp>
      <p:sp>
        <p:nvSpPr>
          <p:cNvPr id="13" name="Text 8"/>
          <p:cNvSpPr/>
          <p:nvPr/>
        </p:nvSpPr>
        <p:spPr>
          <a:xfrm>
            <a:off x="9720262" y="5167908"/>
            <a:ext cx="4013478" cy="22302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Sugerimos a criação de ofertas e programas de fidelidade exclusivos, além do envio de comunicações personalizadas sobre lançamentos de produtos e eventos. Essas ações irão fortalecer o vínculo com a marca e incentivar compras ainda mais frequentes.</a:t>
            </a:r>
            <a:endParaRPr lang="en-US" sz="1550" dirty="0"/>
          </a:p>
        </p:txBody>
      </p:sp>
      <p:sp>
        <p:nvSpPr>
          <p:cNvPr id="14" name="Retângulo 13">
            <a:extLst>
              <a:ext uri="{FF2B5EF4-FFF2-40B4-BE49-F238E27FC236}">
                <a16:creationId xmlns:a16="http://schemas.microsoft.com/office/drawing/2014/main" id="{8BD0E372-2D05-EFB7-9894-119C696EBCB3}"/>
              </a:ext>
            </a:extLst>
          </p:cNvPr>
          <p:cNvSpPr/>
          <p:nvPr/>
        </p:nvSpPr>
        <p:spPr>
          <a:xfrm>
            <a:off x="12776200" y="7696200"/>
            <a:ext cx="1752600" cy="474133"/>
          </a:xfrm>
          <a:prstGeom prst="rect">
            <a:avLst/>
          </a:prstGeom>
          <a:solidFill>
            <a:srgbClr val="0C0726"/>
          </a:solidFill>
          <a:ln>
            <a:solidFill>
              <a:srgbClr val="0C07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13767" y="482679"/>
            <a:ext cx="13402866" cy="1150858"/>
          </a:xfrm>
          <a:prstGeom prst="rect">
            <a:avLst/>
          </a:prstGeom>
          <a:noFill/>
          <a:ln/>
        </p:spPr>
        <p:txBody>
          <a:bodyPr wrap="square" lIns="0" tIns="0" rIns="0" bIns="0" rtlCol="0" anchor="t"/>
          <a:lstStyle/>
          <a:p>
            <a:pPr marL="0" indent="0" algn="l">
              <a:lnSpc>
                <a:spcPts val="4500"/>
              </a:lnSpc>
              <a:buNone/>
            </a:pPr>
            <a:r>
              <a:rPr lang="en-US" sz="3600" b="1" dirty="0">
                <a:solidFill>
                  <a:srgbClr val="FF8AAF"/>
                </a:solidFill>
                <a:latin typeface="Petrona Bold" pitchFamily="34" charset="0"/>
                <a:ea typeface="Petrona Bold" pitchFamily="34" charset="-122"/>
                <a:cs typeface="Petrona Bold" pitchFamily="34" charset="-120"/>
              </a:rPr>
              <a:t>Recomendações Estratégicas para o Programa "Alimentação Saudável"</a:t>
            </a:r>
            <a:endParaRPr lang="en-US" sz="3600" dirty="0"/>
          </a:p>
        </p:txBody>
      </p:sp>
      <p:sp>
        <p:nvSpPr>
          <p:cNvPr id="3" name="Text 1"/>
          <p:cNvSpPr/>
          <p:nvPr/>
        </p:nvSpPr>
        <p:spPr>
          <a:xfrm>
            <a:off x="613767" y="1984296"/>
            <a:ext cx="13402866" cy="561023"/>
          </a:xfrm>
          <a:prstGeom prst="rect">
            <a:avLst/>
          </a:prstGeom>
          <a:noFill/>
          <a:ln/>
        </p:spPr>
        <p:txBody>
          <a:bodyPr wrap="square" lIns="0" tIns="0" rIns="0" bIns="0" rtlCol="0" anchor="t"/>
          <a:lstStyle/>
          <a:p>
            <a:pPr marL="0" indent="0" algn="l">
              <a:lnSpc>
                <a:spcPts val="2200"/>
              </a:lnSpc>
              <a:buNone/>
            </a:pPr>
            <a:r>
              <a:rPr lang="en-US" sz="1350" dirty="0">
                <a:solidFill>
                  <a:srgbClr val="E0D6DE"/>
                </a:solidFill>
                <a:latin typeface="Inter" pitchFamily="34" charset="0"/>
                <a:ea typeface="Inter" pitchFamily="34" charset="-122"/>
                <a:cs typeface="Inter" pitchFamily="34" charset="-120"/>
              </a:rPr>
              <a:t>Com base no perfil do Cluster 1, recomendamos as seguintes estratégias para maximizar o retorno sobre o investimento e fortalecer o relacionamento com esses clientes:</a:t>
            </a:r>
            <a:endParaRPr lang="en-US" sz="1350" dirty="0"/>
          </a:p>
        </p:txBody>
      </p:sp>
      <p:sp>
        <p:nvSpPr>
          <p:cNvPr id="4" name="Shape 2"/>
          <p:cNvSpPr/>
          <p:nvPr/>
        </p:nvSpPr>
        <p:spPr>
          <a:xfrm>
            <a:off x="613767" y="3005614"/>
            <a:ext cx="6613684" cy="2151459"/>
          </a:xfrm>
          <a:prstGeom prst="roundRect">
            <a:avLst>
              <a:gd name="adj" fmla="val 5100"/>
            </a:avLst>
          </a:prstGeom>
          <a:solidFill>
            <a:srgbClr val="0C0524">
              <a:alpha val="95000"/>
            </a:srgbClr>
          </a:solidFill>
          <a:ln/>
        </p:spPr>
      </p:sp>
      <p:pic>
        <p:nvPicPr>
          <p:cNvPr id="5" name="Image 0" descr="preencoded.png"/>
          <p:cNvPicPr>
            <a:picLocks noChangeAspect="1"/>
          </p:cNvPicPr>
          <p:nvPr/>
        </p:nvPicPr>
        <p:blipFill>
          <a:blip r:embed="rId3"/>
          <a:stretch>
            <a:fillRect/>
          </a:stretch>
        </p:blipFill>
        <p:spPr>
          <a:xfrm>
            <a:off x="613767" y="2982754"/>
            <a:ext cx="6613684" cy="91440"/>
          </a:xfrm>
          <a:prstGeom prst="rect">
            <a:avLst/>
          </a:prstGeom>
        </p:spPr>
      </p:pic>
      <p:pic>
        <p:nvPicPr>
          <p:cNvPr id="6" name="Image 1" descr="preencoded.png"/>
          <p:cNvPicPr>
            <a:picLocks noChangeAspect="1"/>
          </p:cNvPicPr>
          <p:nvPr/>
        </p:nvPicPr>
        <p:blipFill>
          <a:blip r:embed="rId4"/>
          <a:stretch>
            <a:fillRect/>
          </a:stretch>
        </p:blipFill>
        <p:spPr>
          <a:xfrm>
            <a:off x="3657540" y="2742605"/>
            <a:ext cx="526137" cy="526137"/>
          </a:xfrm>
          <a:prstGeom prst="rect">
            <a:avLst/>
          </a:prstGeom>
        </p:spPr>
      </p:pic>
      <p:sp>
        <p:nvSpPr>
          <p:cNvPr id="7" name="Text 3"/>
          <p:cNvSpPr/>
          <p:nvPr/>
        </p:nvSpPr>
        <p:spPr>
          <a:xfrm>
            <a:off x="3815417" y="2626519"/>
            <a:ext cx="210383" cy="263009"/>
          </a:xfrm>
          <a:prstGeom prst="rect">
            <a:avLst/>
          </a:prstGeom>
          <a:noFill/>
          <a:ln/>
        </p:spPr>
        <p:txBody>
          <a:bodyPr wrap="none" lIns="0" tIns="0" rIns="0" bIns="0" rtlCol="0" anchor="t"/>
          <a:lstStyle/>
          <a:p>
            <a:pPr marL="0" indent="0" algn="l">
              <a:lnSpc>
                <a:spcPts val="2650"/>
              </a:lnSpc>
              <a:buNone/>
            </a:pPr>
            <a:r>
              <a:rPr lang="en-US" sz="1650" b="1" dirty="0">
                <a:solidFill>
                  <a:srgbClr val="FFFFFF"/>
                </a:solidFill>
                <a:latin typeface="Petrona Bold" pitchFamily="34" charset="0"/>
                <a:ea typeface="Petrona Bold" pitchFamily="34" charset="-122"/>
                <a:cs typeface="Petrona Bold" pitchFamily="34" charset="-120"/>
              </a:rPr>
              <a:t>1</a:t>
            </a:r>
            <a:endParaRPr lang="en-US" sz="1650" dirty="0"/>
          </a:p>
        </p:txBody>
      </p:sp>
      <p:sp>
        <p:nvSpPr>
          <p:cNvPr id="8" name="Text 4"/>
          <p:cNvSpPr/>
          <p:nvPr/>
        </p:nvSpPr>
        <p:spPr>
          <a:xfrm>
            <a:off x="812006" y="3444002"/>
            <a:ext cx="4481513" cy="287655"/>
          </a:xfrm>
          <a:prstGeom prst="rect">
            <a:avLst/>
          </a:prstGeom>
          <a:noFill/>
          <a:ln/>
        </p:spPr>
        <p:txBody>
          <a:bodyPr wrap="none" lIns="0" tIns="0" rIns="0" bIns="0" rtlCol="0" anchor="t"/>
          <a:lstStyle/>
          <a:p>
            <a:pPr marL="0" indent="0" algn="l">
              <a:lnSpc>
                <a:spcPts val="2250"/>
              </a:lnSpc>
              <a:buNone/>
            </a:pPr>
            <a:r>
              <a:rPr lang="en-US" sz="1800" b="1" dirty="0">
                <a:solidFill>
                  <a:srgbClr val="E0D6DE"/>
                </a:solidFill>
                <a:latin typeface="Petrona Bold" pitchFamily="34" charset="0"/>
                <a:ea typeface="Petrona Bold" pitchFamily="34" charset="-122"/>
                <a:cs typeface="Petrona Bold" pitchFamily="34" charset="-120"/>
              </a:rPr>
              <a:t>Comunicação Personalizada e Segmentada</a:t>
            </a:r>
            <a:endParaRPr lang="en-US" sz="1800" dirty="0"/>
          </a:p>
        </p:txBody>
      </p:sp>
      <p:sp>
        <p:nvSpPr>
          <p:cNvPr id="9" name="Text 5"/>
          <p:cNvSpPr/>
          <p:nvPr/>
        </p:nvSpPr>
        <p:spPr>
          <a:xfrm>
            <a:off x="812006" y="3836789"/>
            <a:ext cx="6217206" cy="1122045"/>
          </a:xfrm>
          <a:prstGeom prst="rect">
            <a:avLst/>
          </a:prstGeom>
          <a:noFill/>
          <a:ln/>
        </p:spPr>
        <p:txBody>
          <a:bodyPr wrap="square" lIns="0" tIns="0" rIns="0" bIns="0" rtlCol="0" anchor="t"/>
          <a:lstStyle/>
          <a:p>
            <a:pPr marL="0" indent="0" algn="l">
              <a:lnSpc>
                <a:spcPts val="2200"/>
              </a:lnSpc>
              <a:buNone/>
            </a:pPr>
            <a:r>
              <a:rPr lang="en-US" sz="1350" dirty="0">
                <a:solidFill>
                  <a:srgbClr val="E0D6DE"/>
                </a:solidFill>
                <a:latin typeface="Inter" pitchFamily="34" charset="0"/>
                <a:ea typeface="Inter" pitchFamily="34" charset="-122"/>
                <a:cs typeface="Inter" pitchFamily="34" charset="-120"/>
              </a:rPr>
              <a:t>Utilize canais de comunicação direta, como WhatsApp, SMS e e-mail, para enviar mensagens personalizadas. O conteúdo deve ser focado em lançamentos exclusivos de produtos saudáveis, dicas de nutrição e notícias sobre a causa das doações para as ONGs.</a:t>
            </a:r>
            <a:endParaRPr lang="en-US" sz="1350" dirty="0"/>
          </a:p>
        </p:txBody>
      </p:sp>
      <p:sp>
        <p:nvSpPr>
          <p:cNvPr id="10" name="Shape 6"/>
          <p:cNvSpPr/>
          <p:nvPr/>
        </p:nvSpPr>
        <p:spPr>
          <a:xfrm>
            <a:off x="7402830" y="3005614"/>
            <a:ext cx="6613803" cy="2151459"/>
          </a:xfrm>
          <a:prstGeom prst="roundRect">
            <a:avLst>
              <a:gd name="adj" fmla="val 5100"/>
            </a:avLst>
          </a:prstGeom>
          <a:solidFill>
            <a:srgbClr val="0C0524">
              <a:alpha val="95000"/>
            </a:srgbClr>
          </a:solidFill>
          <a:ln/>
        </p:spPr>
      </p:sp>
      <p:pic>
        <p:nvPicPr>
          <p:cNvPr id="11" name="Image 2" descr="preencoded.png"/>
          <p:cNvPicPr>
            <a:picLocks noChangeAspect="1"/>
          </p:cNvPicPr>
          <p:nvPr/>
        </p:nvPicPr>
        <p:blipFill>
          <a:blip r:embed="rId3"/>
          <a:stretch>
            <a:fillRect/>
          </a:stretch>
        </p:blipFill>
        <p:spPr>
          <a:xfrm>
            <a:off x="7402830" y="2982754"/>
            <a:ext cx="6613803" cy="91440"/>
          </a:xfrm>
          <a:prstGeom prst="rect">
            <a:avLst/>
          </a:prstGeom>
        </p:spPr>
      </p:pic>
      <p:pic>
        <p:nvPicPr>
          <p:cNvPr id="12" name="Image 3" descr="preencoded.png"/>
          <p:cNvPicPr>
            <a:picLocks noChangeAspect="1"/>
          </p:cNvPicPr>
          <p:nvPr/>
        </p:nvPicPr>
        <p:blipFill>
          <a:blip r:embed="rId4"/>
          <a:stretch>
            <a:fillRect/>
          </a:stretch>
        </p:blipFill>
        <p:spPr>
          <a:xfrm>
            <a:off x="10446603" y="2742605"/>
            <a:ext cx="526137" cy="526137"/>
          </a:xfrm>
          <a:prstGeom prst="rect">
            <a:avLst/>
          </a:prstGeom>
        </p:spPr>
      </p:pic>
      <p:sp>
        <p:nvSpPr>
          <p:cNvPr id="13" name="Text 7"/>
          <p:cNvSpPr/>
          <p:nvPr/>
        </p:nvSpPr>
        <p:spPr>
          <a:xfrm>
            <a:off x="10604480" y="2626519"/>
            <a:ext cx="210383" cy="263009"/>
          </a:xfrm>
          <a:prstGeom prst="rect">
            <a:avLst/>
          </a:prstGeom>
          <a:noFill/>
          <a:ln/>
        </p:spPr>
        <p:txBody>
          <a:bodyPr wrap="none" lIns="0" tIns="0" rIns="0" bIns="0" rtlCol="0" anchor="t"/>
          <a:lstStyle/>
          <a:p>
            <a:pPr marL="0" indent="0" algn="l">
              <a:lnSpc>
                <a:spcPts val="2650"/>
              </a:lnSpc>
              <a:buNone/>
            </a:pPr>
            <a:r>
              <a:rPr lang="en-US" sz="1650" b="1" dirty="0">
                <a:solidFill>
                  <a:srgbClr val="FFFFFF"/>
                </a:solidFill>
                <a:latin typeface="Petrona Bold" pitchFamily="34" charset="0"/>
                <a:ea typeface="Petrona Bold" pitchFamily="34" charset="-122"/>
                <a:cs typeface="Petrona Bold" pitchFamily="34" charset="-120"/>
              </a:rPr>
              <a:t>2</a:t>
            </a:r>
            <a:endParaRPr lang="en-US" sz="1650" dirty="0"/>
          </a:p>
        </p:txBody>
      </p:sp>
      <p:sp>
        <p:nvSpPr>
          <p:cNvPr id="14" name="Text 8"/>
          <p:cNvSpPr/>
          <p:nvPr/>
        </p:nvSpPr>
        <p:spPr>
          <a:xfrm>
            <a:off x="7601069" y="3444002"/>
            <a:ext cx="3574494" cy="287655"/>
          </a:xfrm>
          <a:prstGeom prst="rect">
            <a:avLst/>
          </a:prstGeom>
          <a:noFill/>
          <a:ln/>
        </p:spPr>
        <p:txBody>
          <a:bodyPr wrap="none" lIns="0" tIns="0" rIns="0" bIns="0" rtlCol="0" anchor="t"/>
          <a:lstStyle/>
          <a:p>
            <a:pPr marL="0" indent="0" algn="l">
              <a:lnSpc>
                <a:spcPts val="2250"/>
              </a:lnSpc>
              <a:buNone/>
            </a:pPr>
            <a:r>
              <a:rPr lang="en-US" sz="1800" b="1" dirty="0">
                <a:solidFill>
                  <a:srgbClr val="E0D6DE"/>
                </a:solidFill>
                <a:latin typeface="Petrona Bold" pitchFamily="34" charset="0"/>
                <a:ea typeface="Petrona Bold" pitchFamily="34" charset="-122"/>
                <a:cs typeface="Petrona Bold" pitchFamily="34" charset="-120"/>
              </a:rPr>
              <a:t>Programa de Fidelidade Exclusivo</a:t>
            </a:r>
            <a:endParaRPr lang="en-US" sz="1800" dirty="0"/>
          </a:p>
        </p:txBody>
      </p:sp>
      <p:sp>
        <p:nvSpPr>
          <p:cNvPr id="15" name="Text 9"/>
          <p:cNvSpPr/>
          <p:nvPr/>
        </p:nvSpPr>
        <p:spPr>
          <a:xfrm>
            <a:off x="7601069" y="3836789"/>
            <a:ext cx="6217325" cy="1122045"/>
          </a:xfrm>
          <a:prstGeom prst="rect">
            <a:avLst/>
          </a:prstGeom>
          <a:noFill/>
          <a:ln/>
        </p:spPr>
        <p:txBody>
          <a:bodyPr wrap="square" lIns="0" tIns="0" rIns="0" bIns="0" rtlCol="0" anchor="t"/>
          <a:lstStyle/>
          <a:p>
            <a:pPr marL="0" indent="0" algn="l">
              <a:lnSpc>
                <a:spcPts val="2200"/>
              </a:lnSpc>
              <a:buNone/>
            </a:pPr>
            <a:r>
              <a:rPr lang="en-US" sz="1350" dirty="0">
                <a:solidFill>
                  <a:srgbClr val="E0D6DE"/>
                </a:solidFill>
                <a:latin typeface="Inter" pitchFamily="34" charset="0"/>
                <a:ea typeface="Inter" pitchFamily="34" charset="-122"/>
                <a:cs typeface="Inter" pitchFamily="34" charset="-120"/>
              </a:rPr>
              <a:t>Para este cluster, o programa de pontos pode oferecer benefícios diferenciados, como descontos progressivos, acesso antecipado a eventos de lançamento de produtos e parcerias com nutricionistas ou academias.</a:t>
            </a:r>
            <a:endParaRPr lang="en-US" sz="1350" dirty="0"/>
          </a:p>
        </p:txBody>
      </p:sp>
      <p:sp>
        <p:nvSpPr>
          <p:cNvPr id="16" name="Shape 10"/>
          <p:cNvSpPr/>
          <p:nvPr/>
        </p:nvSpPr>
        <p:spPr>
          <a:xfrm>
            <a:off x="613767" y="5595461"/>
            <a:ext cx="6613684" cy="2151459"/>
          </a:xfrm>
          <a:prstGeom prst="roundRect">
            <a:avLst>
              <a:gd name="adj" fmla="val 5100"/>
            </a:avLst>
          </a:prstGeom>
          <a:solidFill>
            <a:srgbClr val="0C0524">
              <a:alpha val="95000"/>
            </a:srgbClr>
          </a:solidFill>
          <a:ln/>
        </p:spPr>
      </p:sp>
      <p:pic>
        <p:nvPicPr>
          <p:cNvPr id="17" name="Image 4" descr="preencoded.png"/>
          <p:cNvPicPr>
            <a:picLocks noChangeAspect="1"/>
          </p:cNvPicPr>
          <p:nvPr/>
        </p:nvPicPr>
        <p:blipFill>
          <a:blip r:embed="rId3"/>
          <a:stretch>
            <a:fillRect/>
          </a:stretch>
        </p:blipFill>
        <p:spPr>
          <a:xfrm>
            <a:off x="613767" y="5572601"/>
            <a:ext cx="6613684" cy="91440"/>
          </a:xfrm>
          <a:prstGeom prst="rect">
            <a:avLst/>
          </a:prstGeom>
        </p:spPr>
      </p:pic>
      <p:pic>
        <p:nvPicPr>
          <p:cNvPr id="18" name="Image 5" descr="preencoded.png"/>
          <p:cNvPicPr>
            <a:picLocks noChangeAspect="1"/>
          </p:cNvPicPr>
          <p:nvPr/>
        </p:nvPicPr>
        <p:blipFill>
          <a:blip r:embed="rId4"/>
          <a:stretch>
            <a:fillRect/>
          </a:stretch>
        </p:blipFill>
        <p:spPr>
          <a:xfrm>
            <a:off x="3657540" y="5332452"/>
            <a:ext cx="526137" cy="526137"/>
          </a:xfrm>
          <a:prstGeom prst="rect">
            <a:avLst/>
          </a:prstGeom>
        </p:spPr>
      </p:pic>
      <p:sp>
        <p:nvSpPr>
          <p:cNvPr id="19" name="Text 11"/>
          <p:cNvSpPr/>
          <p:nvPr/>
        </p:nvSpPr>
        <p:spPr>
          <a:xfrm>
            <a:off x="3815417" y="5216366"/>
            <a:ext cx="210383" cy="263009"/>
          </a:xfrm>
          <a:prstGeom prst="rect">
            <a:avLst/>
          </a:prstGeom>
          <a:noFill/>
          <a:ln/>
        </p:spPr>
        <p:txBody>
          <a:bodyPr wrap="none" lIns="0" tIns="0" rIns="0" bIns="0" rtlCol="0" anchor="t"/>
          <a:lstStyle/>
          <a:p>
            <a:pPr marL="0" indent="0" algn="l">
              <a:lnSpc>
                <a:spcPts val="2650"/>
              </a:lnSpc>
              <a:buNone/>
            </a:pPr>
            <a:r>
              <a:rPr lang="en-US" sz="1650" b="1" dirty="0">
                <a:solidFill>
                  <a:srgbClr val="FFFFFF"/>
                </a:solidFill>
                <a:latin typeface="Petrona Bold" pitchFamily="34" charset="0"/>
                <a:ea typeface="Petrona Bold" pitchFamily="34" charset="-122"/>
                <a:cs typeface="Petrona Bold" pitchFamily="34" charset="-120"/>
              </a:rPr>
              <a:t>3</a:t>
            </a:r>
            <a:endParaRPr lang="en-US" sz="1650" dirty="0"/>
          </a:p>
        </p:txBody>
      </p:sp>
      <p:sp>
        <p:nvSpPr>
          <p:cNvPr id="20" name="Text 12"/>
          <p:cNvSpPr/>
          <p:nvPr/>
        </p:nvSpPr>
        <p:spPr>
          <a:xfrm>
            <a:off x="812006" y="6033849"/>
            <a:ext cx="4645938" cy="287655"/>
          </a:xfrm>
          <a:prstGeom prst="rect">
            <a:avLst/>
          </a:prstGeom>
          <a:noFill/>
          <a:ln/>
        </p:spPr>
        <p:txBody>
          <a:bodyPr wrap="none" lIns="0" tIns="0" rIns="0" bIns="0" rtlCol="0" anchor="t"/>
          <a:lstStyle/>
          <a:p>
            <a:pPr marL="0" indent="0" algn="l">
              <a:lnSpc>
                <a:spcPts val="2250"/>
              </a:lnSpc>
              <a:buNone/>
            </a:pPr>
            <a:r>
              <a:rPr lang="en-US" sz="1800" b="1" dirty="0">
                <a:solidFill>
                  <a:srgbClr val="E0D6DE"/>
                </a:solidFill>
                <a:latin typeface="Petrona Bold" pitchFamily="34" charset="0"/>
                <a:ea typeface="Petrona Bold" pitchFamily="34" charset="-122"/>
                <a:cs typeface="Petrona Bold" pitchFamily="34" charset="-120"/>
              </a:rPr>
              <a:t>Ofertas de Valor (Cross-Selling e Up-Selling)</a:t>
            </a:r>
            <a:endParaRPr lang="en-US" sz="1800" dirty="0"/>
          </a:p>
        </p:txBody>
      </p:sp>
      <p:sp>
        <p:nvSpPr>
          <p:cNvPr id="21" name="Text 13"/>
          <p:cNvSpPr/>
          <p:nvPr/>
        </p:nvSpPr>
        <p:spPr>
          <a:xfrm>
            <a:off x="812006" y="6426637"/>
            <a:ext cx="6217206" cy="841534"/>
          </a:xfrm>
          <a:prstGeom prst="rect">
            <a:avLst/>
          </a:prstGeom>
          <a:noFill/>
          <a:ln/>
        </p:spPr>
        <p:txBody>
          <a:bodyPr wrap="square" lIns="0" tIns="0" rIns="0" bIns="0" rtlCol="0" anchor="t"/>
          <a:lstStyle/>
          <a:p>
            <a:pPr marL="0" indent="0" algn="l">
              <a:lnSpc>
                <a:spcPts val="2200"/>
              </a:lnSpc>
              <a:buNone/>
            </a:pPr>
            <a:r>
              <a:rPr lang="en-US" sz="1350" dirty="0">
                <a:solidFill>
                  <a:srgbClr val="E0D6DE"/>
                </a:solidFill>
                <a:latin typeface="Inter" pitchFamily="34" charset="0"/>
                <a:ea typeface="Inter" pitchFamily="34" charset="-122"/>
                <a:cs typeface="Inter" pitchFamily="34" charset="-120"/>
              </a:rPr>
              <a:t>Crie kits de produtos saudáveis ou promoções de "compre e ganhe" que incentivam o aumento do ticket médio. A estratégia deve ser focada em oferecer mais valor, e não apenas em reduzir o preço.</a:t>
            </a:r>
            <a:endParaRPr lang="en-US" sz="1350" dirty="0"/>
          </a:p>
        </p:txBody>
      </p:sp>
      <p:sp>
        <p:nvSpPr>
          <p:cNvPr id="22" name="Shape 14"/>
          <p:cNvSpPr/>
          <p:nvPr/>
        </p:nvSpPr>
        <p:spPr>
          <a:xfrm>
            <a:off x="7402830" y="5595461"/>
            <a:ext cx="6613803" cy="2151459"/>
          </a:xfrm>
          <a:prstGeom prst="roundRect">
            <a:avLst>
              <a:gd name="adj" fmla="val 5100"/>
            </a:avLst>
          </a:prstGeom>
          <a:solidFill>
            <a:srgbClr val="0C0524">
              <a:alpha val="95000"/>
            </a:srgbClr>
          </a:solidFill>
          <a:ln/>
        </p:spPr>
      </p:sp>
      <p:pic>
        <p:nvPicPr>
          <p:cNvPr id="23" name="Image 6" descr="preencoded.png"/>
          <p:cNvPicPr>
            <a:picLocks noChangeAspect="1"/>
          </p:cNvPicPr>
          <p:nvPr/>
        </p:nvPicPr>
        <p:blipFill>
          <a:blip r:embed="rId3"/>
          <a:stretch>
            <a:fillRect/>
          </a:stretch>
        </p:blipFill>
        <p:spPr>
          <a:xfrm>
            <a:off x="7402830" y="5572601"/>
            <a:ext cx="6613803" cy="91440"/>
          </a:xfrm>
          <a:prstGeom prst="rect">
            <a:avLst/>
          </a:prstGeom>
        </p:spPr>
      </p:pic>
      <p:pic>
        <p:nvPicPr>
          <p:cNvPr id="24" name="Image 7" descr="preencoded.png"/>
          <p:cNvPicPr>
            <a:picLocks noChangeAspect="1"/>
          </p:cNvPicPr>
          <p:nvPr/>
        </p:nvPicPr>
        <p:blipFill>
          <a:blip r:embed="rId4"/>
          <a:stretch>
            <a:fillRect/>
          </a:stretch>
        </p:blipFill>
        <p:spPr>
          <a:xfrm>
            <a:off x="10446603" y="5332452"/>
            <a:ext cx="526137" cy="526137"/>
          </a:xfrm>
          <a:prstGeom prst="rect">
            <a:avLst/>
          </a:prstGeom>
        </p:spPr>
      </p:pic>
      <p:sp>
        <p:nvSpPr>
          <p:cNvPr id="25" name="Text 15"/>
          <p:cNvSpPr/>
          <p:nvPr/>
        </p:nvSpPr>
        <p:spPr>
          <a:xfrm>
            <a:off x="10604480" y="5216366"/>
            <a:ext cx="210383" cy="263009"/>
          </a:xfrm>
          <a:prstGeom prst="rect">
            <a:avLst/>
          </a:prstGeom>
          <a:noFill/>
          <a:ln/>
        </p:spPr>
        <p:txBody>
          <a:bodyPr wrap="none" lIns="0" tIns="0" rIns="0" bIns="0" rtlCol="0" anchor="t"/>
          <a:lstStyle/>
          <a:p>
            <a:pPr marL="0" indent="0" algn="l">
              <a:lnSpc>
                <a:spcPts val="2650"/>
              </a:lnSpc>
              <a:buNone/>
            </a:pPr>
            <a:r>
              <a:rPr lang="en-US" sz="1650" b="1" dirty="0">
                <a:solidFill>
                  <a:srgbClr val="FFFFFF"/>
                </a:solidFill>
                <a:latin typeface="Petrona Bold" pitchFamily="34" charset="0"/>
                <a:ea typeface="Petrona Bold" pitchFamily="34" charset="-122"/>
                <a:cs typeface="Petrona Bold" pitchFamily="34" charset="-120"/>
              </a:rPr>
              <a:t>4</a:t>
            </a:r>
            <a:endParaRPr lang="en-US" sz="1650" dirty="0"/>
          </a:p>
        </p:txBody>
      </p:sp>
      <p:sp>
        <p:nvSpPr>
          <p:cNvPr id="26" name="Text 16"/>
          <p:cNvSpPr/>
          <p:nvPr/>
        </p:nvSpPr>
        <p:spPr>
          <a:xfrm>
            <a:off x="7601069" y="6033849"/>
            <a:ext cx="3059668" cy="287655"/>
          </a:xfrm>
          <a:prstGeom prst="rect">
            <a:avLst/>
          </a:prstGeom>
          <a:noFill/>
          <a:ln/>
        </p:spPr>
        <p:txBody>
          <a:bodyPr wrap="none" lIns="0" tIns="0" rIns="0" bIns="0" rtlCol="0" anchor="t"/>
          <a:lstStyle/>
          <a:p>
            <a:pPr marL="0" indent="0" algn="l">
              <a:lnSpc>
                <a:spcPts val="2250"/>
              </a:lnSpc>
              <a:buNone/>
            </a:pPr>
            <a:r>
              <a:rPr lang="en-US" sz="1800" b="1" dirty="0">
                <a:solidFill>
                  <a:srgbClr val="E0D6DE"/>
                </a:solidFill>
                <a:latin typeface="Petrona Bold" pitchFamily="34" charset="0"/>
                <a:ea typeface="Petrona Bold" pitchFamily="34" charset="-122"/>
                <a:cs typeface="Petrona Bold" pitchFamily="34" charset="-120"/>
              </a:rPr>
              <a:t>Coleta de Feedback Contínua</a:t>
            </a:r>
            <a:endParaRPr lang="en-US" sz="1800" dirty="0"/>
          </a:p>
        </p:txBody>
      </p:sp>
      <p:sp>
        <p:nvSpPr>
          <p:cNvPr id="27" name="Text 17"/>
          <p:cNvSpPr/>
          <p:nvPr/>
        </p:nvSpPr>
        <p:spPr>
          <a:xfrm>
            <a:off x="7601069" y="6426637"/>
            <a:ext cx="6217325" cy="1122045"/>
          </a:xfrm>
          <a:prstGeom prst="rect">
            <a:avLst/>
          </a:prstGeom>
          <a:noFill/>
          <a:ln/>
        </p:spPr>
        <p:txBody>
          <a:bodyPr wrap="square" lIns="0" tIns="0" rIns="0" bIns="0" rtlCol="0" anchor="t"/>
          <a:lstStyle/>
          <a:p>
            <a:pPr marL="0" indent="0" algn="l">
              <a:lnSpc>
                <a:spcPts val="2200"/>
              </a:lnSpc>
              <a:buNone/>
            </a:pPr>
            <a:r>
              <a:rPr lang="en-US" sz="1350" dirty="0">
                <a:solidFill>
                  <a:srgbClr val="E0D6DE"/>
                </a:solidFill>
                <a:latin typeface="Inter" pitchFamily="34" charset="0"/>
                <a:ea typeface="Inter" pitchFamily="34" charset="-122"/>
                <a:cs typeface="Inter" pitchFamily="34" charset="-120"/>
              </a:rPr>
              <a:t>Mantenha um canal de comunicação aberto para ouvir as necessidades e sugestões deste grupo. Eles são os seus clientes mais valiosos e o feedback deles é a chave para o desenvolvimento de novos produtos e serviços.</a:t>
            </a:r>
            <a:endParaRPr lang="en-US" sz="1350" dirty="0"/>
          </a:p>
        </p:txBody>
      </p:sp>
      <p:sp>
        <p:nvSpPr>
          <p:cNvPr id="28" name="Retângulo 27">
            <a:extLst>
              <a:ext uri="{FF2B5EF4-FFF2-40B4-BE49-F238E27FC236}">
                <a16:creationId xmlns:a16="http://schemas.microsoft.com/office/drawing/2014/main" id="{7C337DE8-173A-2545-654B-C845ADCD7687}"/>
              </a:ext>
            </a:extLst>
          </p:cNvPr>
          <p:cNvSpPr/>
          <p:nvPr/>
        </p:nvSpPr>
        <p:spPr>
          <a:xfrm>
            <a:off x="12776200" y="7696200"/>
            <a:ext cx="1752600" cy="474133"/>
          </a:xfrm>
          <a:prstGeom prst="rect">
            <a:avLst/>
          </a:prstGeom>
          <a:solidFill>
            <a:srgbClr val="0C0726"/>
          </a:solidFill>
          <a:ln>
            <a:solidFill>
              <a:srgbClr val="0C07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4736" y="757476"/>
            <a:ext cx="12422743" cy="698302"/>
          </a:xfrm>
          <a:prstGeom prst="rect">
            <a:avLst/>
          </a:prstGeom>
          <a:noFill/>
          <a:ln/>
        </p:spPr>
        <p:txBody>
          <a:bodyPr wrap="none" lIns="0" tIns="0" rIns="0" bIns="0" rtlCol="0" anchor="t"/>
          <a:lstStyle/>
          <a:p>
            <a:pPr marL="0" indent="0" algn="l">
              <a:lnSpc>
                <a:spcPts val="5450"/>
              </a:lnSpc>
              <a:buNone/>
            </a:pPr>
            <a:r>
              <a:rPr lang="en-US" sz="4350" b="1" dirty="0">
                <a:solidFill>
                  <a:srgbClr val="FF8AAF"/>
                </a:solidFill>
                <a:latin typeface="Petrona Bold" pitchFamily="34" charset="0"/>
                <a:ea typeface="Petrona Bold" pitchFamily="34" charset="-122"/>
                <a:cs typeface="Petrona Bold" pitchFamily="34" charset="-120"/>
              </a:rPr>
              <a:t>Visão para o Futuro: Oportunidades de Expansão</a:t>
            </a:r>
            <a:endParaRPr lang="en-US" sz="4350" dirty="0"/>
          </a:p>
        </p:txBody>
      </p:sp>
      <p:sp>
        <p:nvSpPr>
          <p:cNvPr id="3" name="Text 1"/>
          <p:cNvSpPr/>
          <p:nvPr/>
        </p:nvSpPr>
        <p:spPr>
          <a:xfrm>
            <a:off x="744736" y="1881307"/>
            <a:ext cx="13140928" cy="1021199"/>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O modelo de segmentação de clientes desenvolvido neste projeto é uma ferramenta poderosa para o crescimento contínuo da SuperVida. Além de otimizar o programa de alimentação saudável, a mesma metodologia pode ser replicada para identificar novas oportunidades de mercado.</a:t>
            </a:r>
            <a:endParaRPr lang="en-US" sz="1650" dirty="0"/>
          </a:p>
        </p:txBody>
      </p:sp>
      <p:sp>
        <p:nvSpPr>
          <p:cNvPr id="4" name="Shape 2"/>
          <p:cNvSpPr/>
          <p:nvPr/>
        </p:nvSpPr>
        <p:spPr>
          <a:xfrm>
            <a:off x="744736" y="3141821"/>
            <a:ext cx="4238387" cy="4330184"/>
          </a:xfrm>
          <a:prstGeom prst="roundRect">
            <a:avLst>
              <a:gd name="adj" fmla="val 2109"/>
            </a:avLst>
          </a:prstGeom>
          <a:solidFill>
            <a:srgbClr val="2F1D63"/>
          </a:solidFill>
          <a:ln w="7620">
            <a:solidFill>
              <a:srgbClr val="48367C"/>
            </a:solidFill>
            <a:prstDash val="solid"/>
          </a:ln>
        </p:spPr>
      </p:sp>
      <p:sp>
        <p:nvSpPr>
          <p:cNvPr id="5" name="Text 3"/>
          <p:cNvSpPr/>
          <p:nvPr/>
        </p:nvSpPr>
        <p:spPr>
          <a:xfrm>
            <a:off x="965121" y="3362206"/>
            <a:ext cx="3797618" cy="698183"/>
          </a:xfrm>
          <a:prstGeom prst="rect">
            <a:avLst/>
          </a:prstGeom>
          <a:noFill/>
          <a:ln/>
        </p:spPr>
        <p:txBody>
          <a:bodyPr wrap="square" lIns="0" tIns="0" rIns="0" bIns="0" rtlCol="0" anchor="t"/>
          <a:lstStyle/>
          <a:p>
            <a:pPr marL="0" indent="0" algn="l">
              <a:lnSpc>
                <a:spcPts val="2700"/>
              </a:lnSpc>
              <a:buNone/>
            </a:pPr>
            <a:r>
              <a:rPr lang="en-US" sz="2150" b="1" dirty="0">
                <a:solidFill>
                  <a:srgbClr val="D783D8"/>
                </a:solidFill>
                <a:latin typeface="Petrona Bold" pitchFamily="34" charset="0"/>
                <a:ea typeface="Petrona Bold" pitchFamily="34" charset="-122"/>
                <a:cs typeface="Petrona Bold" pitchFamily="34" charset="-120"/>
              </a:rPr>
              <a:t>Expansão para Outros Bairros</a:t>
            </a:r>
            <a:endParaRPr lang="en-US" sz="2150" dirty="0"/>
          </a:p>
        </p:txBody>
      </p:sp>
      <p:sp>
        <p:nvSpPr>
          <p:cNvPr id="6" name="Text 4"/>
          <p:cNvSpPr/>
          <p:nvPr/>
        </p:nvSpPr>
        <p:spPr>
          <a:xfrm>
            <a:off x="965121" y="4188023"/>
            <a:ext cx="3797618" cy="3063597"/>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O mesmo processo de análise exploratória e de clusterização pode ser aplicado a dados de clientes de novos bairros. Isso permitiria à SuperVida avaliar o potencial de clientes com alto engajamento em saúde antes de investir em novas unidades ou campanhas de marketing localizadas.</a:t>
            </a:r>
            <a:endParaRPr lang="en-US" sz="1650" dirty="0"/>
          </a:p>
        </p:txBody>
      </p:sp>
      <p:sp>
        <p:nvSpPr>
          <p:cNvPr id="7" name="Shape 5"/>
          <p:cNvSpPr/>
          <p:nvPr/>
        </p:nvSpPr>
        <p:spPr>
          <a:xfrm>
            <a:off x="5195887" y="3141821"/>
            <a:ext cx="4238506" cy="4330184"/>
          </a:xfrm>
          <a:prstGeom prst="roundRect">
            <a:avLst>
              <a:gd name="adj" fmla="val 2109"/>
            </a:avLst>
          </a:prstGeom>
          <a:solidFill>
            <a:srgbClr val="2F1D63"/>
          </a:solidFill>
          <a:ln w="7620">
            <a:solidFill>
              <a:srgbClr val="48367C"/>
            </a:solidFill>
            <a:prstDash val="solid"/>
          </a:ln>
        </p:spPr>
      </p:sp>
      <p:sp>
        <p:nvSpPr>
          <p:cNvPr id="8" name="Text 6"/>
          <p:cNvSpPr/>
          <p:nvPr/>
        </p:nvSpPr>
        <p:spPr>
          <a:xfrm>
            <a:off x="5416272" y="3362206"/>
            <a:ext cx="3797737" cy="698183"/>
          </a:xfrm>
          <a:prstGeom prst="rect">
            <a:avLst/>
          </a:prstGeom>
          <a:noFill/>
          <a:ln/>
        </p:spPr>
        <p:txBody>
          <a:bodyPr wrap="square" lIns="0" tIns="0" rIns="0" bIns="0" rtlCol="0" anchor="t"/>
          <a:lstStyle/>
          <a:p>
            <a:pPr marL="0" indent="0" algn="l">
              <a:lnSpc>
                <a:spcPts val="2700"/>
              </a:lnSpc>
              <a:buNone/>
            </a:pPr>
            <a:r>
              <a:rPr lang="en-US" sz="2150" b="1" dirty="0">
                <a:solidFill>
                  <a:srgbClr val="FF90A5"/>
                </a:solidFill>
                <a:latin typeface="Petrona Bold" pitchFamily="34" charset="0"/>
                <a:ea typeface="Petrona Bold" pitchFamily="34" charset="-122"/>
                <a:cs typeface="Petrona Bold" pitchFamily="34" charset="-120"/>
              </a:rPr>
              <a:t>Otimização de Campanhas para Outros Clusters</a:t>
            </a:r>
            <a:endParaRPr lang="en-US" sz="2150" dirty="0"/>
          </a:p>
        </p:txBody>
      </p:sp>
      <p:sp>
        <p:nvSpPr>
          <p:cNvPr id="9" name="Text 7"/>
          <p:cNvSpPr/>
          <p:nvPr/>
        </p:nvSpPr>
        <p:spPr>
          <a:xfrm>
            <a:off x="5416272" y="4188023"/>
            <a:ext cx="3797737" cy="2382798"/>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O Cluster 2, com sua alta afinidade por produtos saudáveis, representa uma oportunidade de crescimento. A SuperVida pode desenvolver campanhas específicas para este grupo, focando em elevar o ticket médio e a frequência de compra.</a:t>
            </a:r>
            <a:endParaRPr lang="en-US" sz="1650" dirty="0"/>
          </a:p>
        </p:txBody>
      </p:sp>
      <p:sp>
        <p:nvSpPr>
          <p:cNvPr id="10" name="Shape 8"/>
          <p:cNvSpPr/>
          <p:nvPr/>
        </p:nvSpPr>
        <p:spPr>
          <a:xfrm>
            <a:off x="9647158" y="3141821"/>
            <a:ext cx="4238387" cy="4330184"/>
          </a:xfrm>
          <a:prstGeom prst="roundRect">
            <a:avLst>
              <a:gd name="adj" fmla="val 2109"/>
            </a:avLst>
          </a:prstGeom>
          <a:solidFill>
            <a:srgbClr val="2F1D63"/>
          </a:solidFill>
          <a:ln w="7620">
            <a:solidFill>
              <a:srgbClr val="48367C"/>
            </a:solidFill>
            <a:prstDash val="solid"/>
          </a:ln>
        </p:spPr>
      </p:sp>
      <p:sp>
        <p:nvSpPr>
          <p:cNvPr id="11" name="Text 9"/>
          <p:cNvSpPr/>
          <p:nvPr/>
        </p:nvSpPr>
        <p:spPr>
          <a:xfrm>
            <a:off x="9867543" y="3362206"/>
            <a:ext cx="3797618" cy="698183"/>
          </a:xfrm>
          <a:prstGeom prst="rect">
            <a:avLst/>
          </a:prstGeom>
          <a:noFill/>
          <a:ln/>
        </p:spPr>
        <p:txBody>
          <a:bodyPr wrap="square" lIns="0" tIns="0" rIns="0" bIns="0" rtlCol="0" anchor="t"/>
          <a:lstStyle/>
          <a:p>
            <a:pPr marL="0" indent="0" algn="l">
              <a:lnSpc>
                <a:spcPts val="2700"/>
              </a:lnSpc>
              <a:buNone/>
            </a:pPr>
            <a:r>
              <a:rPr lang="en-US" sz="2150" b="1" dirty="0">
                <a:solidFill>
                  <a:srgbClr val="FFB071"/>
                </a:solidFill>
                <a:latin typeface="Petrona Bold" pitchFamily="34" charset="0"/>
                <a:ea typeface="Petrona Bold" pitchFamily="34" charset="-122"/>
                <a:cs typeface="Petrona Bold" pitchFamily="34" charset="-120"/>
              </a:rPr>
              <a:t>Tomada de Decisão Baseada em Dados</a:t>
            </a:r>
            <a:endParaRPr lang="en-US" sz="2150" dirty="0"/>
          </a:p>
        </p:txBody>
      </p:sp>
      <p:sp>
        <p:nvSpPr>
          <p:cNvPr id="12" name="Text 10"/>
          <p:cNvSpPr/>
          <p:nvPr/>
        </p:nvSpPr>
        <p:spPr>
          <a:xfrm>
            <a:off x="9867543" y="4188023"/>
            <a:ext cx="3797618" cy="2382798"/>
          </a:xfrm>
          <a:prstGeom prst="rect">
            <a:avLst/>
          </a:prstGeom>
          <a:noFill/>
          <a:ln/>
        </p:spPr>
        <p:txBody>
          <a:bodyPr wrap="square" lIns="0" tIns="0" rIns="0" bIns="0" rtlCol="0" anchor="t"/>
          <a:lstStyle/>
          <a:p>
            <a:pPr marL="0" indent="0" algn="l">
              <a:lnSpc>
                <a:spcPts val="2650"/>
              </a:lnSpc>
              <a:buNone/>
            </a:pPr>
            <a:r>
              <a:rPr lang="en-US" sz="1650" dirty="0">
                <a:solidFill>
                  <a:srgbClr val="E0D6DE"/>
                </a:solidFill>
                <a:latin typeface="Inter" pitchFamily="34" charset="0"/>
                <a:ea typeface="Inter" pitchFamily="34" charset="-122"/>
                <a:cs typeface="Inter" pitchFamily="34" charset="-120"/>
              </a:rPr>
              <a:t>A implementação desta metodologia garante que as futuras decisões de negócio, desde o lançamento de produtos até a expansão física, sejam embasadas em dados sólidos, reduzindo o risco e aumentando a probabilidade de sucesso.</a:t>
            </a:r>
            <a:endParaRPr lang="en-US" sz="1650" dirty="0"/>
          </a:p>
        </p:txBody>
      </p:sp>
      <p:sp>
        <p:nvSpPr>
          <p:cNvPr id="13" name="Retângulo 12">
            <a:extLst>
              <a:ext uri="{FF2B5EF4-FFF2-40B4-BE49-F238E27FC236}">
                <a16:creationId xmlns:a16="http://schemas.microsoft.com/office/drawing/2014/main" id="{E59FF115-286E-EFAA-E9F3-EE97AC0A6DAB}"/>
              </a:ext>
            </a:extLst>
          </p:cNvPr>
          <p:cNvSpPr/>
          <p:nvPr/>
        </p:nvSpPr>
        <p:spPr>
          <a:xfrm>
            <a:off x="12776200" y="7696200"/>
            <a:ext cx="1752600" cy="474133"/>
          </a:xfrm>
          <a:prstGeom prst="rect">
            <a:avLst/>
          </a:prstGeom>
          <a:solidFill>
            <a:srgbClr val="0C0726"/>
          </a:solidFill>
          <a:ln>
            <a:solidFill>
              <a:srgbClr val="0C07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1761</Words>
  <Application>Microsoft Office PowerPoint</Application>
  <PresentationFormat>Personalizar</PresentationFormat>
  <Paragraphs>111</Paragraphs>
  <Slides>11</Slides>
  <Notes>10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11</vt:i4>
      </vt:variant>
    </vt:vector>
  </HeadingPairs>
  <TitlesOfParts>
    <vt:vector size="15" baseType="lpstr">
      <vt:lpstr>Arial</vt:lpstr>
      <vt:lpstr>Inter</vt:lpstr>
      <vt:lpstr>Petrona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Marcos Paulo - Depto. de T.I. - Carbografite</cp:lastModifiedBy>
  <cp:revision>2</cp:revision>
  <dcterms:created xsi:type="dcterms:W3CDTF">2025-08-26T08:27:14Z</dcterms:created>
  <dcterms:modified xsi:type="dcterms:W3CDTF">2025-08-26T11:11:24Z</dcterms:modified>
</cp:coreProperties>
</file>